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 id="2147483723" r:id="rId6"/>
    <p:sldMasterId id="2147483725" r:id="rId7"/>
    <p:sldMasterId id="2147483740" r:id="rId8"/>
  </p:sldMasterIdLst>
  <p:notesMasterIdLst>
    <p:notesMasterId r:id="rId34"/>
  </p:notesMasterIdLst>
  <p:handoutMasterIdLst>
    <p:handoutMasterId r:id="rId35"/>
  </p:handoutMasterIdLst>
  <p:sldIdLst>
    <p:sldId id="360" r:id="rId9"/>
    <p:sldId id="362" r:id="rId10"/>
    <p:sldId id="358" r:id="rId11"/>
    <p:sldId id="340" r:id="rId12"/>
    <p:sldId id="345" r:id="rId13"/>
    <p:sldId id="342" r:id="rId14"/>
    <p:sldId id="356" r:id="rId15"/>
    <p:sldId id="320" r:id="rId16"/>
    <p:sldId id="323" r:id="rId17"/>
    <p:sldId id="357" r:id="rId18"/>
    <p:sldId id="325" r:id="rId19"/>
    <p:sldId id="326" r:id="rId20"/>
    <p:sldId id="327" r:id="rId21"/>
    <p:sldId id="343" r:id="rId22"/>
    <p:sldId id="332" r:id="rId23"/>
    <p:sldId id="355" r:id="rId24"/>
    <p:sldId id="346" r:id="rId25"/>
    <p:sldId id="348" r:id="rId26"/>
    <p:sldId id="328" r:id="rId27"/>
    <p:sldId id="331" r:id="rId28"/>
    <p:sldId id="350" r:id="rId29"/>
    <p:sldId id="333" r:id="rId30"/>
    <p:sldId id="334" r:id="rId31"/>
    <p:sldId id="359" r:id="rId32"/>
    <p:sldId id="363" r:id="rId3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6" autoAdjust="0"/>
    <p:restoredTop sz="74167" autoAdjust="0"/>
  </p:normalViewPr>
  <p:slideViewPr>
    <p:cSldViewPr>
      <p:cViewPr varScale="1">
        <p:scale>
          <a:sx n="91" d="100"/>
          <a:sy n="91" d="100"/>
        </p:scale>
        <p:origin x="-1080" y="-114"/>
      </p:cViewPr>
      <p:guideLst>
        <p:guide orient="horz" pos="144"/>
        <p:guide orient="horz" pos="895"/>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33" d="100"/>
        <a:sy n="33" d="100"/>
      </p:scale>
      <p:origin x="0" y="0"/>
    </p:cViewPr>
  </p:sorterViewPr>
  <p:notesViewPr>
    <p:cSldViewPr showGuides="1">
      <p:cViewPr varScale="1">
        <p:scale>
          <a:sx n="99" d="100"/>
          <a:sy n="99" d="100"/>
        </p:scale>
        <p:origin x="-253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 </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2/28/2010</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MIX 09</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2/28/2010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dirty="0" smtClean="0">
                <a:solidFill>
                  <a:srgbClr val="000000"/>
                </a:solidFill>
              </a:rPr>
              <a:t>© 2009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6F8B216F-1BA1-4372-AF33-A8121302FE45}" type="slidenum">
              <a:rPr lang="en-GB"/>
              <a:pPr/>
              <a:t>2</a:t>
            </a:fld>
            <a:endParaRPr lang="en-GB"/>
          </a:p>
        </p:txBody>
      </p:sp>
      <p:sp>
        <p:nvSpPr>
          <p:cNvPr id="9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7E51F85-C748-4DD8-826B-C56E57287384}" type="slidenum">
              <a:rPr lang="en-US" sz="1200">
                <a:ea typeface="ＭＳ Ｐゴシック" pitchFamily="31" charset="-128"/>
              </a:rPr>
              <a:pPr algn="r"/>
              <a:t>2</a:t>
            </a:fld>
            <a:endParaRPr lang="en-US" sz="1200">
              <a:ea typeface="ＭＳ Ｐゴシック" pitchFamily="31" charset="-128"/>
            </a:endParaRPr>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2/28/2010 8:03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2/28/2010 8:03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2/28/2010 8:03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2/28/2010 8:03 AM</a:t>
            </a:fld>
            <a:endParaRPr lang="en-US"/>
          </a:p>
        </p:txBody>
      </p:sp>
      <p:sp>
        <p:nvSpPr>
          <p:cNvPr id="6" name="Footer Placeholder 5"/>
          <p:cNvSpPr>
            <a:spLocks noGrp="1"/>
          </p:cNvSpPr>
          <p:nvPr>
            <p:ph type="ftr" sz="quarter" idx="12"/>
          </p:nvPr>
        </p:nvSpPr>
        <p:spPr/>
        <p:txBody>
          <a:bodyPr/>
          <a:lstStyle/>
          <a:p>
            <a:r>
              <a:rPr lang="en-US" dirty="0" smtClean="0">
                <a:solidFill>
                  <a:srgbClr val="000000"/>
                </a:solidFill>
                <a:latin typeface="Calibri" pitchFamily="34" charset="0"/>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Calibr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Calibri" pitchFamily="34" charset="0"/>
              </a:rPr>
            </a:br>
            <a:r>
              <a:rPr lang="en-US" dirty="0" smtClean="0">
                <a:solidFill>
                  <a:srgbClr val="000000"/>
                </a:solidFill>
                <a:latin typeface="Calibri" pitchFamily="34" charset="0"/>
              </a:rPr>
              <a:t>MICROSOFT MAKES NO WARRANTIES, EXPRESS, IMPLIED OR STATUTORY, AS TO THE INFORMATION IN THIS PRESENTATION.</a:t>
            </a:r>
          </a:p>
          <a:p>
            <a:endParaRPr lang="en-US" dirty="0">
              <a:latin typeface="Calibri"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1705"/>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545935"/>
            <a:ext cx="7681913" cy="461665"/>
          </a:xfrm>
        </p:spPr>
        <p:txBody>
          <a:bodyPr>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descr="MIX09Logo_with-tag.png"/>
          <p:cNvPicPr>
            <a:picLocks noChangeAspect="1"/>
          </p:cNvPicPr>
          <p:nvPr userDrawn="1"/>
        </p:nvPicPr>
        <p:blipFill>
          <a:blip r:embed="rId3"/>
          <a:stretch>
            <a:fillRect/>
          </a:stretch>
        </p:blipFill>
        <p:spPr bwMode="invGray">
          <a:xfrm>
            <a:off x="7467600" y="228599"/>
            <a:ext cx="1409700" cy="523125"/>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kumimoji="0" lang="en-US" sz="4800" b="0" i="0" u="none" strike="noStrike" kern="1200" cap="none" spc="-125"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defRPr>
            </a:lvl1p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2/28/2010</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pic>
        <p:nvPicPr>
          <p:cNvPr id="7" name="Picture 6" descr="MIX09Logo_with-tag.png"/>
          <p:cNvPicPr>
            <a:picLocks noChangeAspect="1"/>
          </p:cNvPicPr>
          <p:nvPr userDrawn="1"/>
        </p:nvPicPr>
        <p:blipFill>
          <a:blip r:embed="rId2"/>
          <a:stretch>
            <a:fillRect/>
          </a:stretch>
        </p:blipFill>
        <p:spPr bwMode="invGray">
          <a:xfrm>
            <a:off x="7467600" y="228599"/>
            <a:ext cx="1409700" cy="523125"/>
          </a:xfrm>
          <a:prstGeom prst="rect">
            <a:avLst/>
          </a:prstGeom>
        </p:spPr>
      </p:pic>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2/28/2010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2/28/2010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2/28/2010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2/28/2010</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8955" y="3399540"/>
            <a:ext cx="7043208" cy="1523494"/>
          </a:xfrm>
        </p:spPr>
        <p:txBody>
          <a:bodyPr anchor="t"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5035100"/>
            <a:ext cx="7043208" cy="461665"/>
          </a:xfrm>
        </p:spPr>
        <p:txBody>
          <a:bodyPr anchor="t">
            <a:noAutofit/>
          </a:bodyPr>
          <a:lstStyle>
            <a:lvl1pPr marL="0" indent="0" algn="l">
              <a:lnSpc>
                <a:spcPct val="90000"/>
              </a:lnSpc>
              <a:spcBef>
                <a:spcPts val="0"/>
              </a:spcBef>
              <a:buNone/>
              <a:defRPr>
                <a:gradFill>
                  <a:gsLst>
                    <a:gs pos="36000">
                      <a:schemeClr val="tx1"/>
                    </a:gs>
                    <a:gs pos="86000">
                      <a:schemeClr val="tx1"/>
                    </a:gs>
                  </a:gsLst>
                  <a:lin ang="5400000" scaled="0"/>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072886" y="352955"/>
            <a:ext cx="7690114" cy="1384994"/>
          </a:xfrm>
        </p:spPr>
        <p:txBody>
          <a:bodyPr anchor="t" anchorCtr="0">
            <a:noAutofit/>
            <a:scene3d>
              <a:camera prst="orthographicFront"/>
              <a:lightRig rig="flat" dir="t"/>
            </a:scene3d>
            <a:sp3d extrusionH="8890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chemeClr val="accent3">
                        <a:lumMod val="60000"/>
                        <a:lumOff val="40000"/>
                      </a:schemeClr>
                    </a:gs>
                    <a:gs pos="28000">
                      <a:schemeClr val="accent3">
                        <a:lumMod val="60000"/>
                        <a:lumOff val="40000"/>
                      </a:schemeClr>
                    </a:gs>
                    <a:gs pos="62000">
                      <a:schemeClr val="accent3">
                        <a:lumMod val="75000"/>
                      </a:schemeClr>
                    </a:gs>
                    <a:gs pos="88000">
                      <a:schemeClr val="accent3">
                        <a:lumMod val="50000"/>
                      </a:schemeClr>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2/28/2010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2/28/2010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2/28/2010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2/28/2010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2/28/2010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2/28/2010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6" descr="\\SERVER3\InternalBin\Resource DVD 35\DVD_ART35\Logos\MICROSOFT\Microsoft corporate Logo wht shadowMS generic brand.png"/>
          <p:cNvPicPr>
            <a:picLocks noChangeAspect="1" noChangeArrowheads="1"/>
          </p:cNvPicPr>
          <p:nvPr userDrawn="1"/>
        </p:nvPicPr>
        <p:blipFill>
          <a:blip r:embed="rId3"/>
          <a:srcRect/>
          <a:stretch>
            <a:fillRect/>
          </a:stretch>
        </p:blipFill>
        <p:spPr bwMode="auto">
          <a:xfrm>
            <a:off x="267676" y="224321"/>
            <a:ext cx="1102338" cy="203447"/>
          </a:xfrm>
          <a:prstGeom prst="rect">
            <a:avLst/>
          </a:prstGeom>
          <a:noFill/>
        </p:spPr>
      </p:pic>
      <p:pic>
        <p:nvPicPr>
          <p:cNvPr id="6" name="Picture 5" descr="MIX09Logo_with-tag.png"/>
          <p:cNvPicPr>
            <a:picLocks noChangeAspect="1"/>
          </p:cNvPicPr>
          <p:nvPr userDrawn="1"/>
        </p:nvPicPr>
        <p:blipFill>
          <a:blip r:embed="rId4"/>
          <a:stretch>
            <a:fillRect/>
          </a:stretch>
        </p:blipFill>
        <p:spPr>
          <a:xfrm>
            <a:off x="2019300" y="2350800"/>
            <a:ext cx="5105400" cy="1894561"/>
          </a:xfrm>
          <a:prstGeom prst="rect">
            <a:avLst/>
          </a:prstGeom>
        </p:spPr>
      </p:pic>
      <p:pic>
        <p:nvPicPr>
          <p:cNvPr id="7" name="Picture 6" descr="heartYourWeb_white.png"/>
          <p:cNvPicPr>
            <a:picLocks noChangeAspect="1"/>
          </p:cNvPicPr>
          <p:nvPr userDrawn="1"/>
        </p:nvPicPr>
        <p:blipFill>
          <a:blip r:embed="rId5"/>
          <a:stretch>
            <a:fillRect/>
          </a:stretch>
        </p:blipFill>
        <p:spPr>
          <a:xfrm>
            <a:off x="7467600" y="5682000"/>
            <a:ext cx="944563" cy="840155"/>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5.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000548"/>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4"/>
        </a:buBlip>
        <a:defRPr sz="3200" kern="1200">
          <a:gradFill>
            <a:gsLst>
              <a:gs pos="36000">
                <a:schemeClr val="tx1"/>
              </a:gs>
              <a:gs pos="86000">
                <a:schemeClr val="tx1"/>
              </a:gs>
            </a:gsLst>
            <a:lin ang="5400000" scaled="0"/>
          </a:gradFill>
          <a:latin typeface="+mn-lt"/>
          <a:ea typeface="+mn-ea"/>
          <a:cs typeface="+mn-cs"/>
        </a:defRPr>
      </a:lvl1pPr>
      <a:lvl2pPr marL="855663" indent="-395288" algn="l" defTabSz="914363" rtl="0" eaLnBrk="1" latinLnBrk="0" hangingPunct="1">
        <a:lnSpc>
          <a:spcPct val="90000"/>
        </a:lnSpc>
        <a:spcBef>
          <a:spcPct val="20000"/>
        </a:spcBef>
        <a:buFontTx/>
        <a:buBlip>
          <a:blip r:embed="rId15"/>
        </a:buBlip>
        <a:defRPr sz="2800" kern="1200">
          <a:gradFill>
            <a:gsLst>
              <a:gs pos="36000">
                <a:schemeClr val="tx1"/>
              </a:gs>
              <a:gs pos="86000">
                <a:schemeClr val="tx1"/>
              </a:gs>
            </a:gsLst>
            <a:lin ang="5400000" scaled="0"/>
          </a:gradFill>
          <a:latin typeface="+mn-lt"/>
          <a:ea typeface="+mn-ea"/>
          <a:cs typeface="+mn-cs"/>
        </a:defRPr>
      </a:lvl2pPr>
      <a:lvl3pPr marL="1258888" indent="-403225" algn="l" defTabSz="914363" rtl="0" eaLnBrk="1" latinLnBrk="0" hangingPunct="1">
        <a:lnSpc>
          <a:spcPct val="90000"/>
        </a:lnSpc>
        <a:spcBef>
          <a:spcPct val="20000"/>
        </a:spcBef>
        <a:buFontTx/>
        <a:buBlip>
          <a:blip r:embed="rId15"/>
        </a:buBlip>
        <a:defRPr sz="2400" kern="1200">
          <a:gradFill>
            <a:gsLst>
              <a:gs pos="36000">
                <a:schemeClr val="tx1"/>
              </a:gs>
              <a:gs pos="86000">
                <a:schemeClr val="tx1"/>
              </a:gs>
            </a:gsLst>
            <a:lin ang="5400000" scaled="0"/>
          </a:gra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000" kern="1200">
          <a:gradFill>
            <a:gsLst>
              <a:gs pos="36000">
                <a:schemeClr val="tx1"/>
              </a:gs>
              <a:gs pos="86000">
                <a:schemeClr val="tx1"/>
              </a:gs>
            </a:gsLst>
            <a:lin ang="5400000" scaled="0"/>
          </a:gra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000" kern="1200">
          <a:gradFill>
            <a:gsLst>
              <a:gs pos="36000">
                <a:schemeClr val="tx1"/>
              </a:gs>
              <a:gs pos="86000">
                <a:schemeClr val="tx1"/>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381000" y="1752600"/>
            <a:ext cx="8763000" cy="5103812"/>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152400" y="1371600"/>
            <a:ext cx="8991600" cy="5486400"/>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524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4"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auto">
          <a:xfrm>
            <a:off x="381000" y="1752600"/>
            <a:ext cx="8763000" cy="5103812"/>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rtl="0" fontAlgn="base">
              <a:spcBef>
                <a:spcPct val="0"/>
              </a:spcBef>
              <a:spcAft>
                <a:spcPct val="0"/>
              </a:spcAft>
            </a:pPr>
            <a:endParaRPr lang="en-US" sz="2800" kern="1200" dirty="0">
              <a:solidFill>
                <a:srgbClr val="000000"/>
              </a:solidFill>
              <a:effectLst>
                <a:outerShdw blurRad="38100" dist="38100" dir="2700000" algn="tl">
                  <a:srgbClr val="000000">
                    <a:alpha val="43137"/>
                  </a:srgbClr>
                </a:outerShdw>
              </a:effectLst>
              <a:latin typeface="Segoe" pitchFamily="34" charset="0"/>
              <a:ea typeface="+mn-ea"/>
              <a:cs typeface="+mn-cs"/>
            </a:endParaRPr>
          </a:p>
        </p:txBody>
      </p:sp>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6"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chemeClr val="accent2">
                  <a:lumMod val="60000"/>
                  <a:lumOff val="40000"/>
                </a:schemeClr>
              </a:gs>
              <a:gs pos="36000">
                <a:schemeClr val="accent2">
                  <a:lumMod val="40000"/>
                  <a:lumOff val="60000"/>
                </a:schemeClr>
              </a:gs>
              <a:gs pos="86000">
                <a:schemeClr val="accent2">
                  <a:lumMod val="60000"/>
                  <a:lumOff val="40000"/>
                </a:schemeClr>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2/28/2010</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Lst>
  <p:transition>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26.x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762000" y="1524000"/>
            <a:ext cx="8382000" cy="221086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pPr>
              <a:buNone/>
            </a:pPr>
            <a:r>
              <a:rPr lang="en-US" dirty="0" smtClean="0"/>
              <a:t>                      </a:t>
            </a:r>
            <a:r>
              <a:rPr lang="en-US" sz="4800" b="1" dirty="0" smtClean="0">
                <a:solidFill>
                  <a:schemeClr val="accent1">
                    <a:lumMod val="75000"/>
                  </a:schemeClr>
                </a:solidFill>
              </a:rPr>
              <a:t>Overview Of              </a:t>
            </a:r>
            <a:r>
              <a:rPr lang="en-US" sz="4800" b="1" dirty="0" smtClean="0">
                <a:solidFill>
                  <a:schemeClr val="accent2">
                    <a:lumMod val="50000"/>
                  </a:schemeClr>
                </a:solidFill>
                <a:latin typeface="Times New Roman" pitchFamily="18" charset="0"/>
                <a:cs typeface="Times New Roman" pitchFamily="18" charset="0"/>
              </a:rPr>
              <a:t>Microsoft New Technology  </a:t>
            </a:r>
            <a:endParaRPr lang="en-US" sz="4800" dirty="0">
              <a:solidFill>
                <a:schemeClr val="accent2">
                  <a:lumMod val="50000"/>
                </a:schemeClr>
              </a:solidFill>
            </a:endParaRPr>
          </a:p>
        </p:txBody>
      </p:sp>
      <p:sp>
        <p:nvSpPr>
          <p:cNvPr id="4" name="Rounded Rectangle 3"/>
          <p:cNvSpPr/>
          <p:nvPr/>
        </p:nvSpPr>
        <p:spPr>
          <a:xfrm>
            <a:off x="3200400" y="4419600"/>
            <a:ext cx="2514600" cy="6858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2800" dirty="0" smtClean="0"/>
              <a:t>ENTER</a:t>
            </a:r>
            <a:endParaRPr lang="en-US" sz="28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The Reality of Life In The Cloud</a:t>
            </a:r>
            <a:endParaRPr lang="en-US" dirty="0"/>
          </a:p>
        </p:txBody>
      </p:sp>
      <p:sp>
        <p:nvSpPr>
          <p:cNvPr id="3" name="Content Placeholder 2"/>
          <p:cNvSpPr>
            <a:spLocks noGrp="1"/>
          </p:cNvSpPr>
          <p:nvPr>
            <p:ph idx="1"/>
          </p:nvPr>
        </p:nvSpPr>
        <p:spPr>
          <a:xfrm>
            <a:off x="457200" y="2209800"/>
            <a:ext cx="8382000" cy="2068259"/>
          </a:xfrm>
        </p:spPr>
        <p:txBody>
          <a:bodyPr/>
          <a:lstStyle/>
          <a:p>
            <a:r>
              <a:rPr lang="en-US" dirty="0" smtClean="0"/>
              <a:t>Scale is NOT free</a:t>
            </a:r>
          </a:p>
          <a:p>
            <a:r>
              <a:rPr lang="en-US" dirty="0" smtClean="0"/>
              <a:t>Hardware is NOT someone else’s problem</a:t>
            </a:r>
          </a:p>
          <a:p>
            <a:r>
              <a:rPr lang="en-US" dirty="0" smtClean="0"/>
              <a:t>Running an app != type foo.exe, hit Enter</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bwMode="auto">
          <a:xfrm>
            <a:off x="1600200" y="4267200"/>
            <a:ext cx="5867400" cy="1524000"/>
          </a:xfrm>
          <a:prstGeom prst="roundRect">
            <a:avLst>
              <a:gd name="adj" fmla="val 23334"/>
            </a:avLst>
          </a:prstGeom>
          <a:solidFill>
            <a:srgbClr val="FFFFFF"/>
          </a:solidFill>
          <a:ln w="22225">
            <a:noFill/>
            <a:headEnd type="none" w="med" len="med"/>
            <a:tailEnd type="none" w="med" len="med"/>
          </a:ln>
          <a:effectLst>
            <a:outerShdw blurRad="12700" dist="25400" dir="18600000" algn="bl" rotWithShape="0">
              <a:prstClr val="black">
                <a:alpha val="42000"/>
              </a:prstClr>
            </a:outerShdw>
          </a:effectLst>
          <a:scene3d>
            <a:camera prst="orthographicFront">
              <a:rot lat="0" lon="0" rev="0"/>
            </a:camera>
            <a:lightRig rig="twoPt" dir="t">
              <a:rot lat="0" lon="0" rev="9600000"/>
            </a:lightRig>
          </a:scene3d>
          <a:sp3d extrusionH="76200" prstMaterial="softEdge">
            <a:bevelT w="19050" h="25400" prst="angle"/>
            <a:bevelB w="0" h="0" prst="angle"/>
            <a:extrusionClr>
              <a:srgbClr val="80F2F8"/>
            </a:extrusionClr>
            <a:contourClr>
              <a:srgbClr val="01CACA">
                <a:satMod val="300000"/>
              </a:srgbClr>
            </a:contourClr>
          </a:sp3d>
        </p:spPr>
        <p:txBody>
          <a:bodyPr vert="horz" wrap="square" lIns="121893" tIns="60947" rIns="121893" bIns="60947" numCol="1" rtlCol="0" anchor="ctr" anchorCtr="0" compatLnSpc="1">
            <a:prstTxWarp prst="textNoShape">
              <a:avLst/>
            </a:prstTxWarp>
          </a:bodyPr>
          <a:lstStyle/>
          <a:p>
            <a:pPr algn="ctr" defTabSz="1218585"/>
            <a:endParaRPr lang="en-US" dirty="0" smtClean="0">
              <a:solidFill>
                <a:srgbClr val="FFFFFF"/>
              </a:solidFill>
            </a:endParaRPr>
          </a:p>
        </p:txBody>
      </p:sp>
      <p:sp>
        <p:nvSpPr>
          <p:cNvPr id="2" name="Title 1"/>
          <p:cNvSpPr>
            <a:spLocks noGrp="1"/>
          </p:cNvSpPr>
          <p:nvPr>
            <p:ph type="title"/>
          </p:nvPr>
        </p:nvSpPr>
        <p:spPr>
          <a:xfrm>
            <a:off x="457200" y="838200"/>
            <a:ext cx="8375946" cy="1107996"/>
          </a:xfrm>
        </p:spPr>
        <p:txBody>
          <a:bodyPr>
            <a:normAutofit fontScale="90000"/>
          </a:bodyPr>
          <a:lstStyle/>
          <a:p>
            <a:r>
              <a:rPr dirty="0" smtClean="0"/>
              <a:t>What's Missing?</a:t>
            </a:r>
            <a:r>
              <a:rPr lang="en-US" dirty="0" smtClean="0"/>
              <a:t/>
            </a:r>
            <a:br>
              <a:rPr lang="en-US" dirty="0" smtClean="0"/>
            </a:br>
            <a:r>
              <a:rPr sz="3200" dirty="0" smtClean="0">
                <a:gradFill>
                  <a:gsLst>
                    <a:gs pos="50000">
                      <a:schemeClr val="accent3"/>
                    </a:gs>
                    <a:gs pos="100000">
                      <a:schemeClr val="accent3"/>
                    </a:gs>
                  </a:gsLst>
                  <a:lin ang="5400000" scaled="0"/>
                </a:gradFill>
              </a:rPr>
              <a:t>An operating system for the cloud:</a:t>
            </a:r>
            <a:endParaRPr sz="2800" dirty="0">
              <a:gradFill>
                <a:gsLst>
                  <a:gs pos="50000">
                    <a:schemeClr val="accent3"/>
                  </a:gs>
                  <a:gs pos="100000">
                    <a:schemeClr val="accent3"/>
                  </a:gs>
                </a:gsLst>
                <a:lin ang="5400000" scaled="0"/>
              </a:gradFill>
            </a:endParaRPr>
          </a:p>
        </p:txBody>
      </p:sp>
      <p:sp>
        <p:nvSpPr>
          <p:cNvPr id="20" name="Rectangle 19"/>
          <p:cNvSpPr/>
          <p:nvPr/>
        </p:nvSpPr>
        <p:spPr>
          <a:xfrm>
            <a:off x="1600200" y="3505200"/>
            <a:ext cx="914400" cy="2286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1" name="Rectangle 20"/>
          <p:cNvSpPr/>
          <p:nvPr/>
        </p:nvSpPr>
        <p:spPr>
          <a:xfrm>
            <a:off x="1600200" y="2438400"/>
            <a:ext cx="914400" cy="1066800"/>
          </a:xfrm>
          <a:prstGeom prst="rect">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2" name="Rectangle 21"/>
          <p:cNvSpPr/>
          <p:nvPr/>
        </p:nvSpPr>
        <p:spPr>
          <a:xfrm>
            <a:off x="2895600" y="3581400"/>
            <a:ext cx="914400" cy="1524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3" name="Rectangle 22"/>
          <p:cNvSpPr/>
          <p:nvPr/>
        </p:nvSpPr>
        <p:spPr>
          <a:xfrm>
            <a:off x="2895600" y="2209800"/>
            <a:ext cx="914400" cy="1371600"/>
          </a:xfrm>
          <a:prstGeom prst="rect">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4" name="Rectangle 23"/>
          <p:cNvSpPr/>
          <p:nvPr/>
        </p:nvSpPr>
        <p:spPr>
          <a:xfrm>
            <a:off x="6553200" y="3505200"/>
            <a:ext cx="914400" cy="2286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5" name="Rectangle 24"/>
          <p:cNvSpPr/>
          <p:nvPr/>
        </p:nvSpPr>
        <p:spPr>
          <a:xfrm>
            <a:off x="6553200" y="2590800"/>
            <a:ext cx="914400" cy="914400"/>
          </a:xfrm>
          <a:prstGeom prst="rect">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26" name="TextBox 25"/>
          <p:cNvSpPr txBox="1"/>
          <p:nvPr/>
        </p:nvSpPr>
        <p:spPr>
          <a:xfrm>
            <a:off x="4038600" y="2514600"/>
            <a:ext cx="909223" cy="1015663"/>
          </a:xfrm>
          <a:prstGeom prst="rect">
            <a:avLst/>
          </a:prstGeom>
          <a:noFill/>
        </p:spPr>
        <p:txBody>
          <a:bodyPr wrap="none" rtlCol="0">
            <a:spAutoFit/>
          </a:bodyPr>
          <a:lstStyle/>
          <a:p>
            <a:r>
              <a:rPr lang="en-US" sz="6000" dirty="0" smtClean="0"/>
              <a:t>….</a:t>
            </a:r>
            <a:endParaRPr lang="en-US" sz="6000" dirty="0"/>
          </a:p>
        </p:txBody>
      </p:sp>
      <p:sp>
        <p:nvSpPr>
          <p:cNvPr id="27" name="TextBox 26"/>
          <p:cNvSpPr txBox="1"/>
          <p:nvPr/>
        </p:nvSpPr>
        <p:spPr>
          <a:xfrm>
            <a:off x="1600200" y="3733800"/>
            <a:ext cx="935192" cy="338554"/>
          </a:xfrm>
          <a:prstGeom prst="rect">
            <a:avLst/>
          </a:prstGeom>
          <a:noFill/>
        </p:spPr>
        <p:txBody>
          <a:bodyPr wrap="none" rtlCol="0">
            <a:spAutoFit/>
          </a:bodyPr>
          <a:lstStyle/>
          <a:p>
            <a:r>
              <a:rPr lang="en-US" sz="1600" dirty="0" smtClean="0"/>
              <a:t>Service 1</a:t>
            </a:r>
          </a:p>
        </p:txBody>
      </p:sp>
      <p:sp>
        <p:nvSpPr>
          <p:cNvPr id="28" name="TextBox 27"/>
          <p:cNvSpPr txBox="1"/>
          <p:nvPr/>
        </p:nvSpPr>
        <p:spPr>
          <a:xfrm>
            <a:off x="2895600" y="3733800"/>
            <a:ext cx="935192" cy="338554"/>
          </a:xfrm>
          <a:prstGeom prst="rect">
            <a:avLst/>
          </a:prstGeom>
          <a:noFill/>
        </p:spPr>
        <p:txBody>
          <a:bodyPr wrap="none" rtlCol="0">
            <a:spAutoFit/>
          </a:bodyPr>
          <a:lstStyle/>
          <a:p>
            <a:r>
              <a:rPr lang="en-US" sz="1600" dirty="0" smtClean="0"/>
              <a:t>Service 2</a:t>
            </a:r>
          </a:p>
        </p:txBody>
      </p:sp>
      <p:sp>
        <p:nvSpPr>
          <p:cNvPr id="29" name="TextBox 28"/>
          <p:cNvSpPr txBox="1"/>
          <p:nvPr/>
        </p:nvSpPr>
        <p:spPr>
          <a:xfrm>
            <a:off x="6553200" y="3733800"/>
            <a:ext cx="964046" cy="338554"/>
          </a:xfrm>
          <a:prstGeom prst="rect">
            <a:avLst/>
          </a:prstGeom>
          <a:noFill/>
        </p:spPr>
        <p:txBody>
          <a:bodyPr wrap="none" rtlCol="0">
            <a:spAutoFit/>
          </a:bodyPr>
          <a:lstStyle/>
          <a:p>
            <a:r>
              <a:rPr lang="en-US" sz="1600" dirty="0" smtClean="0"/>
              <a:t>Service N</a:t>
            </a:r>
          </a:p>
        </p:txBody>
      </p:sp>
      <p:sp>
        <p:nvSpPr>
          <p:cNvPr id="30" name="Rectangle 29"/>
          <p:cNvSpPr/>
          <p:nvPr/>
        </p:nvSpPr>
        <p:spPr>
          <a:xfrm>
            <a:off x="4191000" y="3581400"/>
            <a:ext cx="914400" cy="1524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31" name="Rectangle 30"/>
          <p:cNvSpPr/>
          <p:nvPr/>
        </p:nvSpPr>
        <p:spPr>
          <a:xfrm>
            <a:off x="4191000" y="2209800"/>
            <a:ext cx="914400" cy="1371600"/>
          </a:xfrm>
          <a:prstGeom prst="rect">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32" name="TextBox 31"/>
          <p:cNvSpPr txBox="1"/>
          <p:nvPr/>
        </p:nvSpPr>
        <p:spPr>
          <a:xfrm>
            <a:off x="4191000" y="3733800"/>
            <a:ext cx="935192" cy="338554"/>
          </a:xfrm>
          <a:prstGeom prst="rect">
            <a:avLst/>
          </a:prstGeom>
          <a:noFill/>
        </p:spPr>
        <p:txBody>
          <a:bodyPr wrap="none" rtlCol="0">
            <a:spAutoFit/>
          </a:bodyPr>
          <a:lstStyle/>
          <a:p>
            <a:r>
              <a:rPr lang="en-US" sz="1600" dirty="0" smtClean="0"/>
              <a:t>Service 3</a:t>
            </a:r>
          </a:p>
        </p:txBody>
      </p:sp>
      <p:sp>
        <p:nvSpPr>
          <p:cNvPr id="33" name="TextBox 32"/>
          <p:cNvSpPr txBox="1"/>
          <p:nvPr/>
        </p:nvSpPr>
        <p:spPr>
          <a:xfrm>
            <a:off x="5221413" y="2514600"/>
            <a:ext cx="1313180" cy="769441"/>
          </a:xfrm>
          <a:prstGeom prst="rect">
            <a:avLst/>
          </a:prstGeom>
          <a:noFill/>
        </p:spPr>
        <p:txBody>
          <a:bodyPr wrap="none" rtlCol="0">
            <a:spAutoFit/>
          </a:bodyPr>
          <a:lstStyle/>
          <a:p>
            <a:r>
              <a:rPr lang="en-US" sz="4400" dirty="0" smtClean="0"/>
              <a:t>……</a:t>
            </a:r>
            <a:endParaRPr lang="en-US" sz="4400" dirty="0"/>
          </a:p>
        </p:txBody>
      </p:sp>
      <p:pic>
        <p:nvPicPr>
          <p:cNvPr id="35" name="Picture 34" descr="WinAzure_h_rgb.png"/>
          <p:cNvPicPr>
            <a:picLocks noChangeAspect="1"/>
          </p:cNvPicPr>
          <p:nvPr/>
        </p:nvPicPr>
        <p:blipFill>
          <a:blip r:embed="rId3"/>
          <a:stretch>
            <a:fillRect/>
          </a:stretch>
        </p:blipFill>
        <p:spPr>
          <a:xfrm>
            <a:off x="2362200" y="4642958"/>
            <a:ext cx="4109761" cy="767242"/>
          </a:xfrm>
          <a:prstGeom prst="rect">
            <a:avLst/>
          </a:prstGeo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382000" cy="762000"/>
          </a:xfrm>
        </p:spPr>
        <p:txBody>
          <a:bodyPr>
            <a:normAutofit fontScale="90000"/>
          </a:bodyPr>
          <a:lstStyle/>
          <a:p>
            <a:r>
              <a:rPr dirty="0" smtClean="0"/>
              <a:t>What's In The Cloud OS?</a:t>
            </a:r>
            <a:r>
              <a:rPr lang="en-US" dirty="0" smtClean="0"/>
              <a:t/>
            </a:r>
            <a:br>
              <a:rPr lang="en-US" dirty="0" smtClean="0"/>
            </a:br>
            <a:endParaRPr lang="en-US" dirty="0">
              <a:solidFill>
                <a:schemeClr val="accent1">
                  <a:lumMod val="60000"/>
                  <a:lumOff val="40000"/>
                </a:schemeClr>
              </a:solidFill>
            </a:endParaRPr>
          </a:p>
        </p:txBody>
      </p:sp>
      <p:sp>
        <p:nvSpPr>
          <p:cNvPr id="3" name="Text Placeholder 2"/>
          <p:cNvSpPr>
            <a:spLocks noGrp="1"/>
          </p:cNvSpPr>
          <p:nvPr>
            <p:ph type="body" sz="quarter" idx="10"/>
          </p:nvPr>
        </p:nvSpPr>
        <p:spPr>
          <a:xfrm>
            <a:off x="457200" y="2112085"/>
            <a:ext cx="8382000" cy="4745915"/>
          </a:xfrm>
        </p:spPr>
        <p:txBody>
          <a:bodyPr/>
          <a:lstStyle/>
          <a:p>
            <a:r>
              <a:rPr lang="en-US" dirty="0" smtClean="0"/>
              <a:t>An operating system that spans &amp; controls a </a:t>
            </a:r>
            <a:r>
              <a:rPr lang="en-US" dirty="0" smtClean="0">
                <a:solidFill>
                  <a:schemeClr val="accent3"/>
                </a:solidFill>
              </a:rPr>
              <a:t>set of connected servers</a:t>
            </a:r>
            <a:r>
              <a:rPr lang="en-US" dirty="0" smtClean="0"/>
              <a:t>:</a:t>
            </a:r>
          </a:p>
          <a:p>
            <a:pPr lvl="1"/>
            <a:r>
              <a:rPr lang="en-US" dirty="0" smtClean="0"/>
              <a:t>Abstract execution environment</a:t>
            </a:r>
          </a:p>
          <a:p>
            <a:pPr lvl="1"/>
            <a:r>
              <a:rPr lang="en-US" dirty="0" smtClean="0"/>
              <a:t>Shared file system</a:t>
            </a:r>
          </a:p>
          <a:p>
            <a:pPr lvl="1"/>
            <a:r>
              <a:rPr lang="en-US" dirty="0" smtClean="0"/>
              <a:t>Resource allocation</a:t>
            </a:r>
          </a:p>
          <a:p>
            <a:pPr lvl="1"/>
            <a:r>
              <a:rPr lang="en-US" dirty="0" smtClean="0"/>
              <a:t>Programming environments</a:t>
            </a:r>
          </a:p>
          <a:p>
            <a:r>
              <a:rPr lang="en-US" dirty="0" smtClean="0"/>
              <a:t>And more: </a:t>
            </a:r>
            <a:r>
              <a:rPr lang="en-US" dirty="0" smtClean="0">
                <a:solidFill>
                  <a:schemeClr val="accent3"/>
                </a:solidFill>
              </a:rPr>
              <a:t>Utility computing</a:t>
            </a:r>
          </a:p>
          <a:p>
            <a:pPr lvl="1"/>
            <a:r>
              <a:rPr lang="en-US" dirty="0" smtClean="0"/>
              <a:t>24/7 operation</a:t>
            </a:r>
          </a:p>
          <a:p>
            <a:pPr lvl="1"/>
            <a:r>
              <a:rPr lang="en-US" dirty="0" smtClean="0"/>
              <a:t>Pay for what you use</a:t>
            </a:r>
          </a:p>
          <a:p>
            <a:pPr lvl="1"/>
            <a:r>
              <a:rPr lang="en-US" dirty="0" smtClean="0"/>
              <a:t>Simpler, transparent administration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What Does The Developer Get?</a:t>
            </a:r>
            <a:endParaRPr lang="en-US" dirty="0"/>
          </a:p>
        </p:txBody>
      </p:sp>
      <p:sp>
        <p:nvSpPr>
          <p:cNvPr id="2" name="Text Placeholder 1"/>
          <p:cNvSpPr>
            <a:spLocks noGrp="1"/>
          </p:cNvSpPr>
          <p:nvPr>
            <p:ph type="body" sz="quarter" idx="10"/>
          </p:nvPr>
        </p:nvSpPr>
        <p:spPr>
          <a:xfrm>
            <a:off x="381000" y="2032063"/>
            <a:ext cx="8382000" cy="4825937"/>
          </a:xfrm>
        </p:spPr>
        <p:txBody>
          <a:bodyPr/>
          <a:lstStyle/>
          <a:p>
            <a:pPr marL="461963" indent="-461963"/>
            <a:r>
              <a:rPr lang="en-US" dirty="0" smtClean="0"/>
              <a:t>A rich, familiar developer experience</a:t>
            </a:r>
          </a:p>
          <a:p>
            <a:pPr marL="461963" indent="-461963"/>
            <a:r>
              <a:rPr lang="en-US" dirty="0" smtClean="0"/>
              <a:t>A powerful service execution environment</a:t>
            </a:r>
          </a:p>
          <a:p>
            <a:pPr marL="860425" lvl="1" indent="-398463"/>
            <a:r>
              <a:rPr lang="en-US" dirty="0" smtClean="0"/>
              <a:t>All of the hardware: servers; load balancers; …</a:t>
            </a:r>
          </a:p>
          <a:p>
            <a:pPr marL="860425" lvl="1" indent="-398463"/>
            <a:r>
              <a:rPr lang="en-US" dirty="0" smtClean="0"/>
              <a:t>Virtualized and direct execution</a:t>
            </a:r>
          </a:p>
          <a:p>
            <a:pPr marL="461963" indent="-461963"/>
            <a:r>
              <a:rPr lang="en-US" dirty="0" smtClean="0"/>
              <a:t>Automated service management</a:t>
            </a:r>
          </a:p>
          <a:p>
            <a:pPr marL="860425" lvl="1" indent="-398463"/>
            <a:r>
              <a:rPr lang="en-US" dirty="0" smtClean="0"/>
              <a:t>You define the rules and provide your code</a:t>
            </a:r>
          </a:p>
          <a:p>
            <a:pPr marL="860425" lvl="1" indent="-398463"/>
            <a:r>
              <a:rPr lang="en-US" dirty="0" smtClean="0"/>
              <a:t>The platform follows the rules: deploys, monitors, and manages your service</a:t>
            </a:r>
          </a:p>
          <a:p>
            <a:pPr marL="461963" indent="-461963"/>
            <a:r>
              <a:rPr lang="en-US" dirty="0" smtClean="0"/>
              <a:t>Scalable, available cloud storage</a:t>
            </a:r>
          </a:p>
          <a:p>
            <a:pPr marL="860425" lvl="1" indent="-398463"/>
            <a:r>
              <a:rPr lang="en-US" dirty="0" smtClean="0"/>
              <a:t>Blobs, tables, queues,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14600"/>
            <a:ext cx="8229600" cy="609600"/>
          </a:xfrm>
        </p:spPr>
        <p:txBody>
          <a:bodyPr>
            <a:normAutofit fontScale="90000"/>
          </a:bodyPr>
          <a:lstStyle/>
          <a:p>
            <a:r>
              <a:rPr dirty="0" smtClean="0"/>
              <a:t>What Is </a:t>
            </a:r>
            <a:r>
              <a:rPr lang="en-US" dirty="0" smtClean="0"/>
              <a:t>Windows Azure</a:t>
            </a:r>
            <a:r>
              <a:rPr dirty="0" smtClean="0"/>
              <a:t>?</a:t>
            </a:r>
            <a:br>
              <a:rPr dirty="0" smtClean="0"/>
            </a:br>
            <a:r>
              <a:rPr dirty="0" smtClean="0"/>
              <a:t>  </a:t>
            </a:r>
            <a:endParaRPr lang="en-US" dirty="0"/>
          </a:p>
        </p:txBody>
      </p:sp>
      <p:sp>
        <p:nvSpPr>
          <p:cNvPr id="2" name="Text Placeholder 1"/>
          <p:cNvSpPr>
            <a:spLocks noGrp="1"/>
          </p:cNvSpPr>
          <p:nvPr>
            <p:ph type="body" sz="quarter" idx="10"/>
          </p:nvPr>
        </p:nvSpPr>
        <p:spPr>
          <a:xfrm>
            <a:off x="381000" y="2590800"/>
            <a:ext cx="8382000" cy="3422475"/>
          </a:xfrm>
        </p:spPr>
        <p:txBody>
          <a:bodyPr/>
          <a:lstStyle/>
          <a:p>
            <a:pPr marL="461963" indent="-461963"/>
            <a:r>
              <a:rPr lang="en-US" dirty="0" smtClean="0"/>
              <a:t>It is an operating system for the cloud</a:t>
            </a:r>
          </a:p>
          <a:p>
            <a:pPr marL="461963" indent="-461963"/>
            <a:r>
              <a:rPr lang="en-US" dirty="0" smtClean="0"/>
              <a:t>It is designed for utility computing</a:t>
            </a:r>
          </a:p>
          <a:p>
            <a:pPr marL="461963" indent="-461963"/>
            <a:r>
              <a:rPr lang="en-US" dirty="0" smtClean="0"/>
              <a:t>It provides facilities to:</a:t>
            </a:r>
          </a:p>
          <a:p>
            <a:pPr marL="860425" lvl="1" indent="-398463"/>
            <a:r>
              <a:rPr lang="en-US" dirty="0" smtClean="0"/>
              <a:t>Write your apps (developer experience)</a:t>
            </a:r>
          </a:p>
          <a:p>
            <a:pPr marL="860425" lvl="1" indent="-398463"/>
            <a:r>
              <a:rPr lang="en-US" dirty="0" smtClean="0"/>
              <a:t>Host your apps (compute)</a:t>
            </a:r>
          </a:p>
          <a:p>
            <a:pPr marL="860425" lvl="1" indent="-398463"/>
            <a:r>
              <a:rPr lang="en-US" dirty="0" smtClean="0"/>
              <a:t>Manage your apps (service management)</a:t>
            </a:r>
          </a:p>
          <a:p>
            <a:pPr marL="860425" lvl="1" indent="-398463"/>
            <a:r>
              <a:rPr lang="en-US" dirty="0" smtClean="0"/>
              <a:t>Store your data (storage)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8382000" cy="1107996"/>
          </a:xfrm>
        </p:spPr>
        <p:txBody>
          <a:bodyPr>
            <a:normAutofit fontScale="90000"/>
          </a:bodyPr>
          <a:lstStyle/>
          <a:p>
            <a:r>
              <a:rPr lang="en-US" dirty="0" smtClean="0"/>
              <a:t>Developer Experience</a:t>
            </a:r>
            <a:br>
              <a:rPr lang="en-US" dirty="0" smtClean="0"/>
            </a:br>
            <a:r>
              <a:rPr lang="en-US" sz="3200" dirty="0" smtClean="0">
                <a:gradFill>
                  <a:gsLst>
                    <a:gs pos="50000">
                      <a:schemeClr val="accent3"/>
                    </a:gs>
                    <a:gs pos="100000">
                      <a:schemeClr val="accent3"/>
                    </a:gs>
                  </a:gsLst>
                  <a:lin ang="5400000" scaled="0"/>
                </a:gradFill>
              </a:rPr>
              <a:t>Rich &amp; Familiar</a:t>
            </a:r>
            <a:r>
              <a:rPr sz="3200" dirty="0" smtClean="0">
                <a:gradFill>
                  <a:gsLst>
                    <a:gs pos="50000">
                      <a:schemeClr val="accent3"/>
                    </a:gs>
                    <a:gs pos="100000">
                      <a:schemeClr val="accent3"/>
                    </a:gs>
                  </a:gsLst>
                  <a:lin ang="5400000" scaled="0"/>
                </a:gradFill>
              </a:rPr>
              <a:t> </a:t>
            </a:r>
            <a:endParaRPr lang="en-US" sz="3200" dirty="0"/>
          </a:p>
        </p:txBody>
      </p:sp>
      <p:sp>
        <p:nvSpPr>
          <p:cNvPr id="3" name="Content Placeholder 2"/>
          <p:cNvSpPr>
            <a:spLocks noGrp="1"/>
          </p:cNvSpPr>
          <p:nvPr>
            <p:ph type="body" sz="quarter" idx="10"/>
          </p:nvPr>
        </p:nvSpPr>
        <p:spPr>
          <a:xfrm>
            <a:off x="381000" y="2057400"/>
            <a:ext cx="8382000" cy="5047536"/>
          </a:xfrm>
        </p:spPr>
        <p:txBody>
          <a:bodyPr/>
          <a:lstStyle/>
          <a:p>
            <a:pPr marL="461963" indent="-461963"/>
            <a:endParaRPr lang="en-US" dirty="0" smtClean="0"/>
          </a:p>
          <a:p>
            <a:pPr marL="461963" indent="-461963"/>
            <a:r>
              <a:rPr lang="en-US" dirty="0" smtClean="0"/>
              <a:t>A cloud environment in the desktop SDK</a:t>
            </a:r>
          </a:p>
          <a:p>
            <a:pPr marL="461963" indent="-461963"/>
            <a:r>
              <a:rPr lang="en-US" dirty="0" smtClean="0"/>
              <a:t>Support for a variety of languages</a:t>
            </a:r>
          </a:p>
          <a:p>
            <a:pPr marL="860425" lvl="1" indent="-398463"/>
            <a:r>
              <a:rPr lang="en-US" dirty="0" smtClean="0"/>
              <a:t>ASP.NET, .NET, native code, PHP, …</a:t>
            </a:r>
          </a:p>
          <a:p>
            <a:pPr marL="461963" indent="-461963"/>
            <a:r>
              <a:rPr lang="en-US" dirty="0" smtClean="0"/>
              <a:t>An ecosystem of tools and support</a:t>
            </a:r>
          </a:p>
          <a:p>
            <a:pPr marL="860425" lvl="1" indent="-398463"/>
            <a:r>
              <a:rPr lang="en-US" dirty="0" smtClean="0"/>
              <a:t>Integration with Visual Studio, Eclipse, …</a:t>
            </a:r>
          </a:p>
          <a:p>
            <a:pPr marL="860425" lvl="1" indent="-398463"/>
            <a:r>
              <a:rPr lang="en-US" dirty="0" smtClean="0"/>
              <a:t>Logging, alerts, tracing, …</a:t>
            </a:r>
          </a:p>
          <a:p>
            <a:pPr marL="860425" lvl="1" indent="-398463"/>
            <a:r>
              <a:rPr lang="en-US" dirty="0" smtClean="0"/>
              <a:t>Samples, documentation, MSDN, forums, …</a:t>
            </a:r>
          </a:p>
          <a:p>
            <a:pPr marL="465137" indent="-398463"/>
            <a:r>
              <a:rPr lang="en-US" dirty="0" smtClean="0"/>
              <a:t>Geo-located applications</a:t>
            </a:r>
          </a:p>
          <a:p>
            <a:pPr marL="465137" indent="-398463"/>
            <a:r>
              <a:rPr lang="en-US" dirty="0" smtClean="0">
                <a:solidFill>
                  <a:schemeClr val="tx1"/>
                </a:solidFill>
              </a:rPr>
              <a:t>More information: Attend T09F on 3/19</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096000" y="2133600"/>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sp>
        <p:nvSpPr>
          <p:cNvPr id="22" name="Rounded Rectangle 21"/>
          <p:cNvSpPr/>
          <p:nvPr/>
        </p:nvSpPr>
        <p:spPr>
          <a:xfrm>
            <a:off x="5943600" y="2286000"/>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sp>
        <p:nvSpPr>
          <p:cNvPr id="2" name="Title 1"/>
          <p:cNvSpPr>
            <a:spLocks noGrp="1"/>
          </p:cNvSpPr>
          <p:nvPr>
            <p:ph type="title"/>
          </p:nvPr>
        </p:nvSpPr>
        <p:spPr/>
        <p:txBody>
          <a:bodyPr/>
          <a:lstStyle/>
          <a:p>
            <a:r>
              <a:rPr smtClean="0"/>
              <a:t>Demo: Thumbnail Generator</a:t>
            </a:r>
            <a:endParaRPr lang="en-US" dirty="0"/>
          </a:p>
        </p:txBody>
      </p:sp>
      <p:grpSp>
        <p:nvGrpSpPr>
          <p:cNvPr id="4" name="Group 39"/>
          <p:cNvGrpSpPr/>
          <p:nvPr/>
        </p:nvGrpSpPr>
        <p:grpSpPr>
          <a:xfrm>
            <a:off x="1104900" y="2286000"/>
            <a:ext cx="6781800" cy="2743198"/>
            <a:chOff x="1371600" y="2667000"/>
            <a:chExt cx="6781800" cy="2743198"/>
          </a:xfrm>
        </p:grpSpPr>
        <p:sp>
          <p:nvSpPr>
            <p:cNvPr id="5" name="Rounded Rectangle 4"/>
            <p:cNvSpPr/>
            <p:nvPr/>
          </p:nvSpPr>
          <p:spPr>
            <a:xfrm>
              <a:off x="1981200" y="4571998"/>
              <a:ext cx="6172200" cy="83820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rPr>
                <a:t>Cloud Storage</a:t>
              </a:r>
            </a:p>
          </p:txBody>
        </p:sp>
        <p:cxnSp>
          <p:nvCxnSpPr>
            <p:cNvPr id="6" name="Straight Arrow Connector 5"/>
            <p:cNvCxnSpPr/>
            <p:nvPr/>
          </p:nvCxnSpPr>
          <p:spPr>
            <a:xfrm flipV="1">
              <a:off x="2347745" y="5029199"/>
              <a:ext cx="162622" cy="2"/>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3238500" y="2667000"/>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8" name="Trapezoid 7"/>
            <p:cNvSpPr/>
            <p:nvPr/>
          </p:nvSpPr>
          <p:spPr>
            <a:xfrm rot="16200000">
              <a:off x="1884426" y="3030472"/>
              <a:ext cx="1028700" cy="530352"/>
            </a:xfrm>
            <a:prstGeom prst="trapezoid">
              <a:avLst>
                <a:gd name="adj" fmla="val 37029"/>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rPr>
                <a:t>LB</a:t>
              </a:r>
              <a:endParaRPr lang="en-US" sz="2000" dirty="0">
                <a:solidFill>
                  <a:srgbClr val="FFFFFF"/>
                </a:solidFill>
              </a:endParaRPr>
            </a:p>
          </p:txBody>
        </p:sp>
        <p:cxnSp>
          <p:nvCxnSpPr>
            <p:cNvPr id="10" name="Straight Arrow Connector 9"/>
            <p:cNvCxnSpPr/>
            <p:nvPr/>
          </p:nvCxnSpPr>
          <p:spPr>
            <a:xfrm rot="16200000" flipH="1">
              <a:off x="3657599" y="4190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63952" y="3271835"/>
              <a:ext cx="460248" cy="4763"/>
            </a:xfrm>
            <a:prstGeom prst="line">
              <a:avLst/>
            </a:prstGeom>
            <a:ln w="50800">
              <a:solidFill>
                <a:schemeClr val="tx1"/>
              </a:solidFill>
              <a:prstDash val="sysDot"/>
              <a:tailEnd type="triangle"/>
            </a:ln>
          </p:spPr>
          <p:style>
            <a:lnRef idx="3">
              <a:schemeClr val="dk1"/>
            </a:lnRef>
            <a:fillRef idx="0">
              <a:schemeClr val="dk1"/>
            </a:fillRef>
            <a:effectRef idx="2">
              <a:schemeClr val="dk1"/>
            </a:effectRef>
            <a:fontRef idx="minor">
              <a:schemeClr val="tx1"/>
            </a:fontRef>
          </p:style>
        </p:cxnSp>
        <p:sp>
          <p:nvSpPr>
            <p:cNvPr id="12" name="Rounded Rectangle 11"/>
            <p:cNvSpPr/>
            <p:nvPr/>
          </p:nvSpPr>
          <p:spPr>
            <a:xfrm>
              <a:off x="6096000" y="2828922"/>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cxnSp>
          <p:nvCxnSpPr>
            <p:cNvPr id="14" name="Straight Arrow Connector 13"/>
            <p:cNvCxnSpPr/>
            <p:nvPr/>
          </p:nvCxnSpPr>
          <p:spPr>
            <a:xfrm rot="16200000" flipH="1">
              <a:off x="6705599" y="4190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0"/>
            </p:cNvCxnSpPr>
            <p:nvPr/>
          </p:nvCxnSpPr>
          <p:spPr>
            <a:xfrm rot="10800000">
              <a:off x="1371600" y="3276602"/>
              <a:ext cx="762000" cy="19047"/>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grpSp>
      <p:sp>
        <p:nvSpPr>
          <p:cNvPr id="20" name="Rounded Rectangle 19"/>
          <p:cNvSpPr/>
          <p:nvPr/>
        </p:nvSpPr>
        <p:spPr>
          <a:xfrm>
            <a:off x="2819400" y="2438400"/>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New @ Mix: Full Trust </a:t>
            </a:r>
            <a:endParaRPr lang="en-US" dirty="0"/>
          </a:p>
        </p:txBody>
      </p:sp>
      <p:sp>
        <p:nvSpPr>
          <p:cNvPr id="3" name="Content Placeholder 2"/>
          <p:cNvSpPr>
            <a:spLocks noGrp="1"/>
          </p:cNvSpPr>
          <p:nvPr>
            <p:ph idx="1"/>
          </p:nvPr>
        </p:nvSpPr>
        <p:spPr>
          <a:xfrm>
            <a:off x="457200" y="2209800"/>
            <a:ext cx="8382000" cy="3797963"/>
          </a:xfrm>
        </p:spPr>
        <p:txBody>
          <a:bodyPr/>
          <a:lstStyle/>
          <a:p>
            <a:r>
              <a:rPr lang="en-US" dirty="0" smtClean="0"/>
              <a:t>Applications are no longer restricted to run in medium trust</a:t>
            </a:r>
          </a:p>
          <a:p>
            <a:pPr lvl="1"/>
            <a:r>
              <a:rPr lang="en-US" dirty="0" smtClean="0"/>
              <a:t>P/Invoke any native binary</a:t>
            </a:r>
          </a:p>
          <a:p>
            <a:pPr lvl="1"/>
            <a:r>
              <a:rPr lang="en-US" dirty="0" smtClean="0"/>
              <a:t>Use more of the .NET stack, e.g. more of WCF</a:t>
            </a:r>
          </a:p>
          <a:p>
            <a:r>
              <a:rPr lang="en-US" dirty="0" smtClean="0"/>
              <a:t>We support </a:t>
            </a:r>
            <a:r>
              <a:rPr lang="en-US" dirty="0" err="1" smtClean="0"/>
              <a:t>FastCGI</a:t>
            </a:r>
            <a:r>
              <a:rPr lang="en-US" dirty="0" smtClean="0"/>
              <a:t>, so you can</a:t>
            </a:r>
          </a:p>
          <a:p>
            <a:pPr lvl="1"/>
            <a:r>
              <a:rPr lang="en-US" dirty="0" smtClean="0"/>
              <a:t>Add native handlers for languages to your app</a:t>
            </a:r>
          </a:p>
          <a:p>
            <a:pPr lvl="1"/>
            <a:r>
              <a:rPr lang="en-US" dirty="0" smtClean="0"/>
              <a:t>Use the </a:t>
            </a:r>
            <a:r>
              <a:rPr lang="en-US" dirty="0" err="1" smtClean="0"/>
              <a:t>fastCGI</a:t>
            </a:r>
            <a:r>
              <a:rPr lang="en-US" dirty="0" smtClean="0"/>
              <a:t> path from IIS to run your app</a:t>
            </a:r>
          </a:p>
          <a:p>
            <a:pPr lvl="1"/>
            <a:r>
              <a:rPr lang="en-US" dirty="0" smtClean="0"/>
              <a:t>e.g. PHP</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New @ Mix: Geo-location</a:t>
            </a:r>
            <a:endParaRPr lang="en-US" dirty="0"/>
          </a:p>
        </p:txBody>
      </p:sp>
      <p:sp>
        <p:nvSpPr>
          <p:cNvPr id="3" name="Content Placeholder 2"/>
          <p:cNvSpPr>
            <a:spLocks noGrp="1"/>
          </p:cNvSpPr>
          <p:nvPr>
            <p:ph idx="1"/>
          </p:nvPr>
        </p:nvSpPr>
        <p:spPr>
          <a:xfrm>
            <a:off x="381000" y="2286000"/>
            <a:ext cx="8382000" cy="4351961"/>
          </a:xfrm>
        </p:spPr>
        <p:txBody>
          <a:bodyPr/>
          <a:lstStyle/>
          <a:p>
            <a:r>
              <a:rPr lang="en-US" dirty="0" smtClean="0"/>
              <a:t>Your “cloud project” consists of applications:</a:t>
            </a:r>
          </a:p>
          <a:p>
            <a:pPr lvl="1"/>
            <a:r>
              <a:rPr lang="en-US" dirty="0" smtClean="0"/>
              <a:t>0 or more compute services</a:t>
            </a:r>
          </a:p>
          <a:p>
            <a:pPr lvl="1"/>
            <a:r>
              <a:rPr lang="en-US" dirty="0" smtClean="0"/>
              <a:t>0 or more storage accounts</a:t>
            </a:r>
          </a:p>
          <a:p>
            <a:r>
              <a:rPr lang="en-US" dirty="0" smtClean="0"/>
              <a:t>Windows Azure is in multiple “locales”</a:t>
            </a:r>
          </a:p>
          <a:p>
            <a:r>
              <a:rPr lang="en-US" dirty="0" smtClean="0"/>
              <a:t>You can:</a:t>
            </a:r>
          </a:p>
          <a:p>
            <a:pPr lvl="1"/>
            <a:r>
              <a:rPr lang="en-US" dirty="0" smtClean="0"/>
              <a:t>Choose a locale for any of your applications</a:t>
            </a:r>
          </a:p>
          <a:p>
            <a:pPr lvl="1"/>
            <a:r>
              <a:rPr lang="en-US" dirty="0" smtClean="0"/>
              <a:t>Create an “affinity group” to co-locate a set of applications from your cloud project</a:t>
            </a:r>
          </a:p>
          <a:p>
            <a:r>
              <a:rPr lang="en-US" dirty="0" smtClean="0"/>
              <a:t>Available thru developer portal in April</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8054" y="1066800"/>
            <a:ext cx="8375946" cy="955596"/>
          </a:xfrm>
        </p:spPr>
        <p:txBody>
          <a:bodyPr>
            <a:normAutofit fontScale="90000"/>
          </a:bodyPr>
          <a:lstStyle/>
          <a:p>
            <a:r>
              <a:rPr dirty="0" smtClean="0"/>
              <a:t>Service Management</a:t>
            </a:r>
            <a:br>
              <a:rPr dirty="0" smtClean="0"/>
            </a:br>
            <a:r>
              <a:rPr sz="3200" dirty="0" smtClean="0">
                <a:gradFill>
                  <a:gsLst>
                    <a:gs pos="50000">
                      <a:schemeClr val="accent3"/>
                    </a:gs>
                    <a:gs pos="100000">
                      <a:schemeClr val="accent3"/>
                    </a:gs>
                  </a:gsLst>
                  <a:lin ang="5400000" scaled="0"/>
                </a:gradFill>
              </a:rPr>
              <a:t>Automated</a:t>
            </a:r>
            <a:endParaRPr lang="en-US" sz="3200" dirty="0"/>
          </a:p>
        </p:txBody>
      </p:sp>
      <p:sp>
        <p:nvSpPr>
          <p:cNvPr id="2" name="Text Placeholder 1"/>
          <p:cNvSpPr>
            <a:spLocks noGrp="1"/>
          </p:cNvSpPr>
          <p:nvPr>
            <p:ph type="body" sz="quarter" idx="10"/>
          </p:nvPr>
        </p:nvSpPr>
        <p:spPr>
          <a:xfrm>
            <a:off x="381000" y="2352151"/>
            <a:ext cx="7672003" cy="4505849"/>
          </a:xfrm>
        </p:spPr>
        <p:txBody>
          <a:bodyPr/>
          <a:lstStyle/>
          <a:p>
            <a:endParaRPr lang="en-US" dirty="0" smtClean="0"/>
          </a:p>
          <a:p>
            <a:endParaRPr lang="en-US" dirty="0" smtClean="0"/>
          </a:p>
          <a:p>
            <a:endParaRPr lang="en-US" dirty="0" smtClean="0"/>
          </a:p>
          <a:p>
            <a:endParaRPr lang="en-US" dirty="0" smtClean="0"/>
          </a:p>
          <a:p>
            <a:pPr marL="461963" indent="-461963"/>
            <a:r>
              <a:rPr lang="en-US" dirty="0" smtClean="0"/>
              <a:t>What’s in the model?</a:t>
            </a:r>
          </a:p>
          <a:p>
            <a:pPr marL="860425" lvl="1" indent="-398463"/>
            <a:r>
              <a:rPr lang="en-US" dirty="0" smtClean="0"/>
              <a:t>Service topology and size</a:t>
            </a:r>
          </a:p>
          <a:p>
            <a:pPr marL="860425" lvl="1" indent="-398463"/>
            <a:r>
              <a:rPr lang="en-US" dirty="0" smtClean="0"/>
              <a:t>Resources</a:t>
            </a:r>
          </a:p>
          <a:p>
            <a:pPr marL="860425" lvl="1" indent="-398463"/>
            <a:r>
              <a:rPr lang="en-US" dirty="0" smtClean="0"/>
              <a:t>Health constraints</a:t>
            </a:r>
          </a:p>
          <a:p>
            <a:pPr marL="860425" lvl="1" indent="-398463"/>
            <a:r>
              <a:rPr lang="en-US" dirty="0" smtClean="0"/>
              <a:t>Configuration settings </a:t>
            </a:r>
            <a:endParaRPr lang="en-US" dirty="0"/>
          </a:p>
        </p:txBody>
      </p:sp>
      <p:grpSp>
        <p:nvGrpSpPr>
          <p:cNvPr id="12" name="Group 11"/>
          <p:cNvGrpSpPr/>
          <p:nvPr/>
        </p:nvGrpSpPr>
        <p:grpSpPr>
          <a:xfrm>
            <a:off x="838200" y="2209800"/>
            <a:ext cx="1772840" cy="1704575"/>
            <a:chOff x="990600" y="1940965"/>
            <a:chExt cx="1772840" cy="1704575"/>
          </a:xfrm>
        </p:grpSpPr>
        <p:sp>
          <p:nvSpPr>
            <p:cNvPr id="4" name="Rounded Rectangle 3"/>
            <p:cNvSpPr/>
            <p:nvPr/>
          </p:nvSpPr>
          <p:spPr bwMode="auto">
            <a:xfrm>
              <a:off x="990600" y="1940965"/>
              <a:ext cx="1772840" cy="785874"/>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rPr>
                <a:t>Develop and Model</a:t>
              </a:r>
            </a:p>
          </p:txBody>
        </p:sp>
        <p:pic>
          <p:nvPicPr>
            <p:cNvPr id="7" name="Picture 2" descr="C:\Users\ykhalidi\AppData\Local\Microsoft\Windows\Temporary Internet Files\Content.IE5\9GNFE2MV\MCBD08154_0000[1].wmf"/>
            <p:cNvPicPr>
              <a:picLocks noChangeAspect="1" noChangeArrowheads="1"/>
            </p:cNvPicPr>
            <p:nvPr/>
          </p:nvPicPr>
          <p:blipFill>
            <a:blip r:embed="rId3"/>
            <a:srcRect/>
            <a:stretch>
              <a:fillRect/>
            </a:stretch>
          </p:blipFill>
          <p:spPr bwMode="auto">
            <a:xfrm>
              <a:off x="1192892" y="2895600"/>
              <a:ext cx="1316266" cy="749940"/>
            </a:xfrm>
            <a:prstGeom prst="rect">
              <a:avLst/>
            </a:prstGeom>
            <a:noFill/>
            <a:ln w="9525">
              <a:noFill/>
              <a:miter lim="800000"/>
              <a:headEnd/>
              <a:tailEnd/>
            </a:ln>
          </p:spPr>
        </p:pic>
      </p:grpSp>
      <p:grpSp>
        <p:nvGrpSpPr>
          <p:cNvPr id="13" name="Group 12"/>
          <p:cNvGrpSpPr/>
          <p:nvPr/>
        </p:nvGrpSpPr>
        <p:grpSpPr>
          <a:xfrm>
            <a:off x="2743200" y="2286000"/>
            <a:ext cx="2382440" cy="1564235"/>
            <a:chOff x="2819400" y="2169565"/>
            <a:chExt cx="2382440" cy="1564235"/>
          </a:xfrm>
        </p:grpSpPr>
        <p:sp>
          <p:nvSpPr>
            <p:cNvPr id="5" name="Rounded Rectangle 4"/>
            <p:cNvSpPr/>
            <p:nvPr/>
          </p:nvSpPr>
          <p:spPr bwMode="auto">
            <a:xfrm>
              <a:off x="3429000" y="2169565"/>
              <a:ext cx="1772840" cy="785874"/>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rPr>
                <a:t>Deploy and Run</a:t>
              </a:r>
            </a:p>
          </p:txBody>
        </p:sp>
        <p:pic>
          <p:nvPicPr>
            <p:cNvPr id="8" name="Picture 3" descr="C:\Users\ykhalidi\AppData\Local\Microsoft\Windows\Temporary Internet Files\Content.IE5\LSGG5QDR\MCj02808030000[1].wmf"/>
            <p:cNvPicPr>
              <a:picLocks noChangeAspect="1" noChangeArrowheads="1"/>
            </p:cNvPicPr>
            <p:nvPr/>
          </p:nvPicPr>
          <p:blipFill>
            <a:blip r:embed="rId4"/>
            <a:srcRect/>
            <a:stretch>
              <a:fillRect/>
            </a:stretch>
          </p:blipFill>
          <p:spPr bwMode="auto">
            <a:xfrm flipV="1">
              <a:off x="3805813" y="2825870"/>
              <a:ext cx="1374416" cy="907930"/>
            </a:xfrm>
            <a:prstGeom prst="rect">
              <a:avLst/>
            </a:prstGeom>
            <a:noFill/>
            <a:ln w="9525">
              <a:noFill/>
              <a:miter lim="800000"/>
              <a:headEnd/>
              <a:tailEnd/>
            </a:ln>
          </p:spPr>
        </p:pic>
        <p:sp>
          <p:nvSpPr>
            <p:cNvPr id="10" name="Striped Right Arrow 9"/>
            <p:cNvSpPr/>
            <p:nvPr/>
          </p:nvSpPr>
          <p:spPr bwMode="auto">
            <a:xfrm>
              <a:off x="2819400" y="2321965"/>
              <a:ext cx="457200" cy="381000"/>
            </a:xfrm>
            <a:prstGeom prst="stripedRightArrow">
              <a:avLst/>
            </a:prstGeom>
            <a:solidFill>
              <a:schemeClr val="accent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endParaRPr>
            </a:p>
          </p:txBody>
        </p:sp>
      </p:grpSp>
      <p:grpSp>
        <p:nvGrpSpPr>
          <p:cNvPr id="14" name="Group 13"/>
          <p:cNvGrpSpPr/>
          <p:nvPr/>
        </p:nvGrpSpPr>
        <p:grpSpPr>
          <a:xfrm>
            <a:off x="5334000" y="2209800"/>
            <a:ext cx="2611040" cy="1904353"/>
            <a:chOff x="5562600" y="1940965"/>
            <a:chExt cx="2611040" cy="1904353"/>
          </a:xfrm>
        </p:grpSpPr>
        <p:sp>
          <p:nvSpPr>
            <p:cNvPr id="6" name="Rounded Rectangle 5"/>
            <p:cNvSpPr/>
            <p:nvPr/>
          </p:nvSpPr>
          <p:spPr bwMode="auto">
            <a:xfrm>
              <a:off x="6172200" y="1940965"/>
              <a:ext cx="2001440" cy="785874"/>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rPr>
                <a:t>Maintain Service Health</a:t>
              </a:r>
            </a:p>
          </p:txBody>
        </p:sp>
        <p:pic>
          <p:nvPicPr>
            <p:cNvPr id="9" name="Picture 3" descr="C:\Users\ykhalidi\AppData\Local\Microsoft\Windows\Temporary Internet Files\Content.IE5\LSGG5QDR\MCj02808030000[1].wmf"/>
            <p:cNvPicPr>
              <a:picLocks noChangeAspect="1" noChangeArrowheads="1"/>
            </p:cNvPicPr>
            <p:nvPr/>
          </p:nvPicPr>
          <p:blipFill>
            <a:blip r:embed="rId4"/>
            <a:srcRect/>
            <a:stretch>
              <a:fillRect/>
            </a:stretch>
          </p:blipFill>
          <p:spPr bwMode="auto">
            <a:xfrm flipV="1">
              <a:off x="6561706" y="2819400"/>
              <a:ext cx="1553026" cy="1025918"/>
            </a:xfrm>
            <a:prstGeom prst="rect">
              <a:avLst/>
            </a:prstGeom>
            <a:noFill/>
            <a:ln w="9525">
              <a:noFill/>
              <a:miter lim="800000"/>
              <a:headEnd/>
              <a:tailEnd/>
            </a:ln>
          </p:spPr>
        </p:pic>
        <p:sp>
          <p:nvSpPr>
            <p:cNvPr id="11" name="Striped Right Arrow 10"/>
            <p:cNvSpPr/>
            <p:nvPr/>
          </p:nvSpPr>
          <p:spPr bwMode="auto">
            <a:xfrm>
              <a:off x="5562600" y="2133600"/>
              <a:ext cx="457200" cy="381000"/>
            </a:xfrm>
            <a:prstGeom prst="stripedRightArrow">
              <a:avLst/>
            </a:prstGeom>
            <a:solidFill>
              <a:schemeClr val="accent1"/>
            </a:solidFill>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3"/>
          <p:cNvSpPr>
            <a:spLocks noChangeAspect="1" noChangeArrowheads="1" noTextEdit="1"/>
          </p:cNvSpPr>
          <p:nvPr/>
        </p:nvSpPr>
        <p:spPr bwMode="auto">
          <a:xfrm>
            <a:off x="0" y="0"/>
            <a:ext cx="9144000" cy="6862763"/>
          </a:xfrm>
          <a:prstGeom prst="rect">
            <a:avLst/>
          </a:prstGeom>
          <a:noFill/>
          <a:ln w="9525">
            <a:noFill/>
            <a:miter lim="800000"/>
            <a:headEnd/>
            <a:tailEnd/>
          </a:ln>
        </p:spPr>
        <p:txBody>
          <a:bodyPr/>
          <a:lstStyle/>
          <a:p>
            <a:endParaRPr lang="en-US"/>
          </a:p>
        </p:txBody>
      </p:sp>
      <p:sp>
        <p:nvSpPr>
          <p:cNvPr id="31748" name="Freeform 6"/>
          <p:cNvSpPr>
            <a:spLocks noEditPoints="1"/>
          </p:cNvSpPr>
          <p:nvPr/>
        </p:nvSpPr>
        <p:spPr bwMode="auto">
          <a:xfrm>
            <a:off x="5778500" y="3128963"/>
            <a:ext cx="1876425" cy="1874837"/>
          </a:xfrm>
          <a:custGeom>
            <a:avLst/>
            <a:gdLst>
              <a:gd name="T0" fmla="*/ 773112 w 2364"/>
              <a:gd name="T1" fmla="*/ 73056 h 2361"/>
              <a:gd name="T2" fmla="*/ 804069 w 2364"/>
              <a:gd name="T3" fmla="*/ 12705 h 2361"/>
              <a:gd name="T4" fmla="*/ 931863 w 2364"/>
              <a:gd name="T5" fmla="*/ 12705 h 2361"/>
              <a:gd name="T6" fmla="*/ 1081881 w 2364"/>
              <a:gd name="T7" fmla="*/ 158023 h 2361"/>
              <a:gd name="T8" fmla="*/ 1232694 w 2364"/>
              <a:gd name="T9" fmla="*/ 51616 h 2361"/>
              <a:gd name="T10" fmla="*/ 1353344 w 2364"/>
              <a:gd name="T11" fmla="*/ 92908 h 2361"/>
              <a:gd name="T12" fmla="*/ 1354137 w 2364"/>
              <a:gd name="T13" fmla="*/ 257284 h 2361"/>
              <a:gd name="T14" fmla="*/ 1583531 w 2364"/>
              <a:gd name="T15" fmla="*/ 291430 h 2361"/>
              <a:gd name="T16" fmla="*/ 1693863 w 2364"/>
              <a:gd name="T17" fmla="*/ 362897 h 2361"/>
              <a:gd name="T18" fmla="*/ 1687513 w 2364"/>
              <a:gd name="T19" fmla="*/ 433571 h 2361"/>
              <a:gd name="T20" fmla="*/ 1781175 w 2364"/>
              <a:gd name="T21" fmla="*/ 659091 h 2361"/>
              <a:gd name="T22" fmla="*/ 1846263 w 2364"/>
              <a:gd name="T23" fmla="*/ 680532 h 2361"/>
              <a:gd name="T24" fmla="*/ 1864519 w 2364"/>
              <a:gd name="T25" fmla="*/ 806791 h 2361"/>
              <a:gd name="T26" fmla="*/ 1744663 w 2364"/>
              <a:gd name="T27" fmla="*/ 975138 h 2361"/>
              <a:gd name="T28" fmla="*/ 1870869 w 2364"/>
              <a:gd name="T29" fmla="*/ 1103779 h 2361"/>
              <a:gd name="T30" fmla="*/ 1852613 w 2364"/>
              <a:gd name="T31" fmla="*/ 1230833 h 2361"/>
              <a:gd name="T32" fmla="*/ 1680369 w 2364"/>
              <a:gd name="T33" fmla="*/ 1258626 h 2361"/>
              <a:gd name="T34" fmla="*/ 1671638 w 2364"/>
              <a:gd name="T35" fmla="*/ 1479382 h 2361"/>
              <a:gd name="T36" fmla="*/ 1674019 w 2364"/>
              <a:gd name="T37" fmla="*/ 1550850 h 2361"/>
              <a:gd name="T38" fmla="*/ 1557337 w 2364"/>
              <a:gd name="T39" fmla="*/ 1613582 h 2361"/>
              <a:gd name="T40" fmla="*/ 1363662 w 2364"/>
              <a:gd name="T41" fmla="*/ 1621523 h 2361"/>
              <a:gd name="T42" fmla="*/ 1337469 w 2364"/>
              <a:gd name="T43" fmla="*/ 1781929 h 2361"/>
              <a:gd name="T44" fmla="*/ 1226344 w 2364"/>
              <a:gd name="T45" fmla="*/ 1847044 h 2361"/>
              <a:gd name="T46" fmla="*/ 1115219 w 2364"/>
              <a:gd name="T47" fmla="*/ 1719990 h 2361"/>
              <a:gd name="T48" fmla="*/ 918369 w 2364"/>
              <a:gd name="T49" fmla="*/ 1829574 h 2361"/>
              <a:gd name="T50" fmla="*/ 862806 w 2364"/>
              <a:gd name="T51" fmla="*/ 1874837 h 2361"/>
              <a:gd name="T52" fmla="*/ 742156 w 2364"/>
              <a:gd name="T53" fmla="*/ 1823221 h 2361"/>
              <a:gd name="T54" fmla="*/ 598487 w 2364"/>
              <a:gd name="T55" fmla="*/ 1655669 h 2361"/>
              <a:gd name="T56" fmla="*/ 451644 w 2364"/>
              <a:gd name="T57" fmla="*/ 1734284 h 2361"/>
              <a:gd name="T58" fmla="*/ 354012 w 2364"/>
              <a:gd name="T59" fmla="*/ 1650905 h 2361"/>
              <a:gd name="T60" fmla="*/ 354012 w 2364"/>
              <a:gd name="T61" fmla="*/ 1468265 h 2361"/>
              <a:gd name="T62" fmla="*/ 170656 w 2364"/>
              <a:gd name="T63" fmla="*/ 1434119 h 2361"/>
              <a:gd name="T64" fmla="*/ 90487 w 2364"/>
              <a:gd name="T65" fmla="*/ 1334064 h 2361"/>
              <a:gd name="T66" fmla="*/ 200819 w 2364"/>
              <a:gd name="T67" fmla="*/ 1208599 h 2361"/>
              <a:gd name="T68" fmla="*/ 55563 w 2364"/>
              <a:gd name="T69" fmla="*/ 1019606 h 2361"/>
              <a:gd name="T70" fmla="*/ 794 w 2364"/>
              <a:gd name="T71" fmla="*/ 978314 h 2361"/>
              <a:gd name="T72" fmla="*/ 23812 w 2364"/>
              <a:gd name="T73" fmla="*/ 852848 h 2361"/>
              <a:gd name="T74" fmla="*/ 187325 w 2364"/>
              <a:gd name="T75" fmla="*/ 721030 h 2361"/>
              <a:gd name="T76" fmla="*/ 116681 w 2364"/>
              <a:gd name="T77" fmla="*/ 559036 h 2361"/>
              <a:gd name="T78" fmla="*/ 176212 w 2364"/>
              <a:gd name="T79" fmla="*/ 446276 h 2361"/>
              <a:gd name="T80" fmla="*/ 319087 w 2364"/>
              <a:gd name="T81" fmla="*/ 459776 h 2361"/>
              <a:gd name="T82" fmla="*/ 381794 w 2364"/>
              <a:gd name="T83" fmla="*/ 250137 h 2361"/>
              <a:gd name="T84" fmla="*/ 453231 w 2364"/>
              <a:gd name="T85" fmla="*/ 139759 h 2361"/>
              <a:gd name="T86" fmla="*/ 523875 w 2364"/>
              <a:gd name="T87" fmla="*/ 146112 h 2361"/>
              <a:gd name="T88" fmla="*/ 769937 w 2364"/>
              <a:gd name="T89" fmla="*/ 854437 h 2361"/>
              <a:gd name="T90" fmla="*/ 769937 w 2364"/>
              <a:gd name="T91" fmla="*/ 1043429 h 2361"/>
              <a:gd name="T92" fmla="*/ 846138 w 2364"/>
              <a:gd name="T93" fmla="*/ 1122837 h 2361"/>
              <a:gd name="T94" fmla="*/ 1034256 w 2364"/>
              <a:gd name="T95" fmla="*/ 1132367 h 2361"/>
              <a:gd name="T96" fmla="*/ 1119187 w 2364"/>
              <a:gd name="T97" fmla="*/ 1060105 h 2361"/>
              <a:gd name="T98" fmla="*/ 1137444 w 2364"/>
              <a:gd name="T99" fmla="*/ 872701 h 2361"/>
              <a:gd name="T100" fmla="*/ 1069181 w 2364"/>
              <a:gd name="T101" fmla="*/ 784557 h 2361"/>
              <a:gd name="T102" fmla="*/ 882650 w 2364"/>
              <a:gd name="T103" fmla="*/ 757558 h 2361"/>
              <a:gd name="T104" fmla="*/ 1188244 w 2364"/>
              <a:gd name="T105" fmla="*/ 1114897 h 2361"/>
              <a:gd name="T106" fmla="*/ 1070769 w 2364"/>
              <a:gd name="T107" fmla="*/ 1203834 h 2361"/>
              <a:gd name="T108" fmla="*/ 1348581 w 2364"/>
              <a:gd name="T109" fmla="*/ 1313418 h 2361"/>
              <a:gd name="T110" fmla="*/ 1162050 w 2364"/>
              <a:gd name="T111" fmla="*/ 752793 h 2361"/>
              <a:gd name="T112" fmla="*/ 1432719 w 2364"/>
              <a:gd name="T113" fmla="*/ 713089 h 2361"/>
              <a:gd name="T114" fmla="*/ 1276350 w 2364"/>
              <a:gd name="T115" fmla="*/ 524891 h 2361"/>
              <a:gd name="T116" fmla="*/ 712787 w 2364"/>
              <a:gd name="T117" fmla="*/ 1122837 h 2361"/>
              <a:gd name="T118" fmla="*/ 494506 w 2364"/>
              <a:gd name="T119" fmla="*/ 1248303 h 2361"/>
              <a:gd name="T120" fmla="*/ 528637 w 2364"/>
              <a:gd name="T121" fmla="*/ 620975 h 2361"/>
              <a:gd name="T122" fmla="*/ 819944 w 2364"/>
              <a:gd name="T123" fmla="*/ 687678 h 2361"/>
              <a:gd name="T124" fmla="*/ 611187 w 2364"/>
              <a:gd name="T125" fmla="*/ 525685 h 23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64"/>
              <a:gd name="T190" fmla="*/ 0 h 2361"/>
              <a:gd name="T191" fmla="*/ 2364 w 2364"/>
              <a:gd name="T192" fmla="*/ 2361 h 23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64" h="2361">
                <a:moveTo>
                  <a:pt x="665" y="190"/>
                </a:moveTo>
                <a:lnTo>
                  <a:pt x="764" y="283"/>
                </a:lnTo>
                <a:lnTo>
                  <a:pt x="789" y="272"/>
                </a:lnTo>
                <a:lnTo>
                  <a:pt x="814" y="261"/>
                </a:lnTo>
                <a:lnTo>
                  <a:pt x="840" y="251"/>
                </a:lnTo>
                <a:lnTo>
                  <a:pt x="866" y="242"/>
                </a:lnTo>
                <a:lnTo>
                  <a:pt x="891" y="233"/>
                </a:lnTo>
                <a:lnTo>
                  <a:pt x="918" y="225"/>
                </a:lnTo>
                <a:lnTo>
                  <a:pt x="944" y="217"/>
                </a:lnTo>
                <a:lnTo>
                  <a:pt x="971" y="211"/>
                </a:lnTo>
                <a:lnTo>
                  <a:pt x="974" y="92"/>
                </a:lnTo>
                <a:lnTo>
                  <a:pt x="974" y="85"/>
                </a:lnTo>
                <a:lnTo>
                  <a:pt x="974" y="78"/>
                </a:lnTo>
                <a:lnTo>
                  <a:pt x="976" y="64"/>
                </a:lnTo>
                <a:lnTo>
                  <a:pt x="980" y="51"/>
                </a:lnTo>
                <a:lnTo>
                  <a:pt x="986" y="40"/>
                </a:lnTo>
                <a:lnTo>
                  <a:pt x="989" y="34"/>
                </a:lnTo>
                <a:lnTo>
                  <a:pt x="993" y="29"/>
                </a:lnTo>
                <a:lnTo>
                  <a:pt x="998" y="25"/>
                </a:lnTo>
                <a:lnTo>
                  <a:pt x="1003" y="21"/>
                </a:lnTo>
                <a:lnTo>
                  <a:pt x="1008" y="18"/>
                </a:lnTo>
                <a:lnTo>
                  <a:pt x="1013" y="16"/>
                </a:lnTo>
                <a:lnTo>
                  <a:pt x="1019" y="14"/>
                </a:lnTo>
                <a:lnTo>
                  <a:pt x="1025" y="13"/>
                </a:lnTo>
                <a:lnTo>
                  <a:pt x="1129" y="0"/>
                </a:lnTo>
                <a:lnTo>
                  <a:pt x="1135" y="0"/>
                </a:lnTo>
                <a:lnTo>
                  <a:pt x="1141" y="0"/>
                </a:lnTo>
                <a:lnTo>
                  <a:pt x="1147" y="1"/>
                </a:lnTo>
                <a:lnTo>
                  <a:pt x="1152" y="3"/>
                </a:lnTo>
                <a:lnTo>
                  <a:pt x="1159" y="5"/>
                </a:lnTo>
                <a:lnTo>
                  <a:pt x="1164" y="8"/>
                </a:lnTo>
                <a:lnTo>
                  <a:pt x="1169" y="12"/>
                </a:lnTo>
                <a:lnTo>
                  <a:pt x="1174" y="16"/>
                </a:lnTo>
                <a:lnTo>
                  <a:pt x="1183" y="26"/>
                </a:lnTo>
                <a:lnTo>
                  <a:pt x="1190" y="38"/>
                </a:lnTo>
                <a:lnTo>
                  <a:pt x="1195" y="51"/>
                </a:lnTo>
                <a:lnTo>
                  <a:pt x="1196" y="58"/>
                </a:lnTo>
                <a:lnTo>
                  <a:pt x="1198" y="65"/>
                </a:lnTo>
                <a:lnTo>
                  <a:pt x="1223" y="186"/>
                </a:lnTo>
                <a:lnTo>
                  <a:pt x="1251" y="187"/>
                </a:lnTo>
                <a:lnTo>
                  <a:pt x="1279" y="189"/>
                </a:lnTo>
                <a:lnTo>
                  <a:pt x="1307" y="191"/>
                </a:lnTo>
                <a:lnTo>
                  <a:pt x="1334" y="195"/>
                </a:lnTo>
                <a:lnTo>
                  <a:pt x="1363" y="199"/>
                </a:lnTo>
                <a:lnTo>
                  <a:pt x="1390" y="204"/>
                </a:lnTo>
                <a:lnTo>
                  <a:pt x="1418" y="210"/>
                </a:lnTo>
                <a:lnTo>
                  <a:pt x="1445" y="216"/>
                </a:lnTo>
                <a:lnTo>
                  <a:pt x="1506" y="112"/>
                </a:lnTo>
                <a:lnTo>
                  <a:pt x="1508" y="105"/>
                </a:lnTo>
                <a:lnTo>
                  <a:pt x="1512" y="98"/>
                </a:lnTo>
                <a:lnTo>
                  <a:pt x="1520" y="87"/>
                </a:lnTo>
                <a:lnTo>
                  <a:pt x="1530" y="77"/>
                </a:lnTo>
                <a:lnTo>
                  <a:pt x="1541" y="70"/>
                </a:lnTo>
                <a:lnTo>
                  <a:pt x="1547" y="67"/>
                </a:lnTo>
                <a:lnTo>
                  <a:pt x="1553" y="65"/>
                </a:lnTo>
                <a:lnTo>
                  <a:pt x="1559" y="63"/>
                </a:lnTo>
                <a:lnTo>
                  <a:pt x="1564" y="62"/>
                </a:lnTo>
                <a:lnTo>
                  <a:pt x="1570" y="62"/>
                </a:lnTo>
                <a:lnTo>
                  <a:pt x="1576" y="63"/>
                </a:lnTo>
                <a:lnTo>
                  <a:pt x="1582" y="64"/>
                </a:lnTo>
                <a:lnTo>
                  <a:pt x="1588" y="66"/>
                </a:lnTo>
                <a:lnTo>
                  <a:pt x="1686" y="104"/>
                </a:lnTo>
                <a:lnTo>
                  <a:pt x="1691" y="106"/>
                </a:lnTo>
                <a:lnTo>
                  <a:pt x="1696" y="109"/>
                </a:lnTo>
                <a:lnTo>
                  <a:pt x="1701" y="113"/>
                </a:lnTo>
                <a:lnTo>
                  <a:pt x="1705" y="117"/>
                </a:lnTo>
                <a:lnTo>
                  <a:pt x="1709" y="122"/>
                </a:lnTo>
                <a:lnTo>
                  <a:pt x="1712" y="127"/>
                </a:lnTo>
                <a:lnTo>
                  <a:pt x="1715" y="133"/>
                </a:lnTo>
                <a:lnTo>
                  <a:pt x="1717" y="138"/>
                </a:lnTo>
                <a:lnTo>
                  <a:pt x="1720" y="151"/>
                </a:lnTo>
                <a:lnTo>
                  <a:pt x="1721" y="165"/>
                </a:lnTo>
                <a:lnTo>
                  <a:pt x="1720" y="179"/>
                </a:lnTo>
                <a:lnTo>
                  <a:pt x="1718" y="186"/>
                </a:lnTo>
                <a:lnTo>
                  <a:pt x="1716" y="193"/>
                </a:lnTo>
                <a:lnTo>
                  <a:pt x="1682" y="310"/>
                </a:lnTo>
                <a:lnTo>
                  <a:pt x="1706" y="324"/>
                </a:lnTo>
                <a:lnTo>
                  <a:pt x="1732" y="339"/>
                </a:lnTo>
                <a:lnTo>
                  <a:pt x="1756" y="355"/>
                </a:lnTo>
                <a:lnTo>
                  <a:pt x="1779" y="372"/>
                </a:lnTo>
                <a:lnTo>
                  <a:pt x="1803" y="389"/>
                </a:lnTo>
                <a:lnTo>
                  <a:pt x="1826" y="407"/>
                </a:lnTo>
                <a:lnTo>
                  <a:pt x="1848" y="426"/>
                </a:lnTo>
                <a:lnTo>
                  <a:pt x="1871" y="446"/>
                </a:lnTo>
                <a:lnTo>
                  <a:pt x="1970" y="382"/>
                </a:lnTo>
                <a:lnTo>
                  <a:pt x="1976" y="377"/>
                </a:lnTo>
                <a:lnTo>
                  <a:pt x="1983" y="373"/>
                </a:lnTo>
                <a:lnTo>
                  <a:pt x="1995" y="367"/>
                </a:lnTo>
                <a:lnTo>
                  <a:pt x="2008" y="363"/>
                </a:lnTo>
                <a:lnTo>
                  <a:pt x="2021" y="362"/>
                </a:lnTo>
                <a:lnTo>
                  <a:pt x="2027" y="362"/>
                </a:lnTo>
                <a:lnTo>
                  <a:pt x="2033" y="362"/>
                </a:lnTo>
                <a:lnTo>
                  <a:pt x="2039" y="364"/>
                </a:lnTo>
                <a:lnTo>
                  <a:pt x="2046" y="366"/>
                </a:lnTo>
                <a:lnTo>
                  <a:pt x="2051" y="368"/>
                </a:lnTo>
                <a:lnTo>
                  <a:pt x="2057" y="371"/>
                </a:lnTo>
                <a:lnTo>
                  <a:pt x="2061" y="375"/>
                </a:lnTo>
                <a:lnTo>
                  <a:pt x="2066" y="379"/>
                </a:lnTo>
                <a:lnTo>
                  <a:pt x="2134" y="457"/>
                </a:lnTo>
                <a:lnTo>
                  <a:pt x="2138" y="462"/>
                </a:lnTo>
                <a:lnTo>
                  <a:pt x="2141" y="467"/>
                </a:lnTo>
                <a:lnTo>
                  <a:pt x="2144" y="472"/>
                </a:lnTo>
                <a:lnTo>
                  <a:pt x="2146" y="478"/>
                </a:lnTo>
                <a:lnTo>
                  <a:pt x="2147" y="485"/>
                </a:lnTo>
                <a:lnTo>
                  <a:pt x="2147" y="491"/>
                </a:lnTo>
                <a:lnTo>
                  <a:pt x="2147" y="497"/>
                </a:lnTo>
                <a:lnTo>
                  <a:pt x="2147" y="504"/>
                </a:lnTo>
                <a:lnTo>
                  <a:pt x="2144" y="516"/>
                </a:lnTo>
                <a:lnTo>
                  <a:pt x="2138" y="528"/>
                </a:lnTo>
                <a:lnTo>
                  <a:pt x="2130" y="540"/>
                </a:lnTo>
                <a:lnTo>
                  <a:pt x="2126" y="546"/>
                </a:lnTo>
                <a:lnTo>
                  <a:pt x="2120" y="551"/>
                </a:lnTo>
                <a:lnTo>
                  <a:pt x="2035" y="639"/>
                </a:lnTo>
                <a:lnTo>
                  <a:pt x="2052" y="663"/>
                </a:lnTo>
                <a:lnTo>
                  <a:pt x="2066" y="688"/>
                </a:lnTo>
                <a:lnTo>
                  <a:pt x="2080" y="713"/>
                </a:lnTo>
                <a:lnTo>
                  <a:pt x="2093" y="739"/>
                </a:lnTo>
                <a:lnTo>
                  <a:pt x="2105" y="764"/>
                </a:lnTo>
                <a:lnTo>
                  <a:pt x="2118" y="790"/>
                </a:lnTo>
                <a:lnTo>
                  <a:pt x="2128" y="816"/>
                </a:lnTo>
                <a:lnTo>
                  <a:pt x="2138" y="842"/>
                </a:lnTo>
                <a:lnTo>
                  <a:pt x="2244" y="830"/>
                </a:lnTo>
                <a:lnTo>
                  <a:pt x="2252" y="828"/>
                </a:lnTo>
                <a:lnTo>
                  <a:pt x="2259" y="827"/>
                </a:lnTo>
                <a:lnTo>
                  <a:pt x="2273" y="827"/>
                </a:lnTo>
                <a:lnTo>
                  <a:pt x="2286" y="829"/>
                </a:lnTo>
                <a:lnTo>
                  <a:pt x="2298" y="833"/>
                </a:lnTo>
                <a:lnTo>
                  <a:pt x="2305" y="836"/>
                </a:lnTo>
                <a:lnTo>
                  <a:pt x="2310" y="840"/>
                </a:lnTo>
                <a:lnTo>
                  <a:pt x="2315" y="843"/>
                </a:lnTo>
                <a:lnTo>
                  <a:pt x="2319" y="848"/>
                </a:lnTo>
                <a:lnTo>
                  <a:pt x="2323" y="852"/>
                </a:lnTo>
                <a:lnTo>
                  <a:pt x="2326" y="857"/>
                </a:lnTo>
                <a:lnTo>
                  <a:pt x="2329" y="864"/>
                </a:lnTo>
                <a:lnTo>
                  <a:pt x="2331" y="870"/>
                </a:lnTo>
                <a:lnTo>
                  <a:pt x="2358" y="969"/>
                </a:lnTo>
                <a:lnTo>
                  <a:pt x="2359" y="975"/>
                </a:lnTo>
                <a:lnTo>
                  <a:pt x="2360" y="981"/>
                </a:lnTo>
                <a:lnTo>
                  <a:pt x="2360" y="987"/>
                </a:lnTo>
                <a:lnTo>
                  <a:pt x="2359" y="994"/>
                </a:lnTo>
                <a:lnTo>
                  <a:pt x="2357" y="1000"/>
                </a:lnTo>
                <a:lnTo>
                  <a:pt x="2355" y="1006"/>
                </a:lnTo>
                <a:lnTo>
                  <a:pt x="2353" y="1011"/>
                </a:lnTo>
                <a:lnTo>
                  <a:pt x="2349" y="1016"/>
                </a:lnTo>
                <a:lnTo>
                  <a:pt x="2341" y="1026"/>
                </a:lnTo>
                <a:lnTo>
                  <a:pt x="2331" y="1035"/>
                </a:lnTo>
                <a:lnTo>
                  <a:pt x="2319" y="1042"/>
                </a:lnTo>
                <a:lnTo>
                  <a:pt x="2312" y="1045"/>
                </a:lnTo>
                <a:lnTo>
                  <a:pt x="2305" y="1047"/>
                </a:lnTo>
                <a:lnTo>
                  <a:pt x="2194" y="1088"/>
                </a:lnTo>
                <a:lnTo>
                  <a:pt x="2197" y="1116"/>
                </a:lnTo>
                <a:lnTo>
                  <a:pt x="2198" y="1145"/>
                </a:lnTo>
                <a:lnTo>
                  <a:pt x="2199" y="1172"/>
                </a:lnTo>
                <a:lnTo>
                  <a:pt x="2199" y="1201"/>
                </a:lnTo>
                <a:lnTo>
                  <a:pt x="2198" y="1228"/>
                </a:lnTo>
                <a:lnTo>
                  <a:pt x="2197" y="1257"/>
                </a:lnTo>
                <a:lnTo>
                  <a:pt x="2194" y="1285"/>
                </a:lnTo>
                <a:lnTo>
                  <a:pt x="2191" y="1313"/>
                </a:lnTo>
                <a:lnTo>
                  <a:pt x="2303" y="1352"/>
                </a:lnTo>
                <a:lnTo>
                  <a:pt x="2310" y="1354"/>
                </a:lnTo>
                <a:lnTo>
                  <a:pt x="2317" y="1356"/>
                </a:lnTo>
                <a:lnTo>
                  <a:pt x="2330" y="1362"/>
                </a:lnTo>
                <a:lnTo>
                  <a:pt x="2341" y="1370"/>
                </a:lnTo>
                <a:lnTo>
                  <a:pt x="2350" y="1380"/>
                </a:lnTo>
                <a:lnTo>
                  <a:pt x="2354" y="1385"/>
                </a:lnTo>
                <a:lnTo>
                  <a:pt x="2357" y="1390"/>
                </a:lnTo>
                <a:lnTo>
                  <a:pt x="2359" y="1396"/>
                </a:lnTo>
                <a:lnTo>
                  <a:pt x="2361" y="1401"/>
                </a:lnTo>
                <a:lnTo>
                  <a:pt x="2364" y="1407"/>
                </a:lnTo>
                <a:lnTo>
                  <a:pt x="2364" y="1413"/>
                </a:lnTo>
                <a:lnTo>
                  <a:pt x="2364" y="1419"/>
                </a:lnTo>
                <a:lnTo>
                  <a:pt x="2364" y="1425"/>
                </a:lnTo>
                <a:lnTo>
                  <a:pt x="2344" y="1528"/>
                </a:lnTo>
                <a:lnTo>
                  <a:pt x="2342" y="1534"/>
                </a:lnTo>
                <a:lnTo>
                  <a:pt x="2340" y="1539"/>
                </a:lnTo>
                <a:lnTo>
                  <a:pt x="2337" y="1545"/>
                </a:lnTo>
                <a:lnTo>
                  <a:pt x="2334" y="1550"/>
                </a:lnTo>
                <a:lnTo>
                  <a:pt x="2330" y="1554"/>
                </a:lnTo>
                <a:lnTo>
                  <a:pt x="2326" y="1558"/>
                </a:lnTo>
                <a:lnTo>
                  <a:pt x="2321" y="1563"/>
                </a:lnTo>
                <a:lnTo>
                  <a:pt x="2315" y="1566"/>
                </a:lnTo>
                <a:lnTo>
                  <a:pt x="2304" y="1572"/>
                </a:lnTo>
                <a:lnTo>
                  <a:pt x="2290" y="1575"/>
                </a:lnTo>
                <a:lnTo>
                  <a:pt x="2276" y="1576"/>
                </a:lnTo>
                <a:lnTo>
                  <a:pt x="2269" y="1575"/>
                </a:lnTo>
                <a:lnTo>
                  <a:pt x="2261" y="1574"/>
                </a:lnTo>
                <a:lnTo>
                  <a:pt x="2127" y="1560"/>
                </a:lnTo>
                <a:lnTo>
                  <a:pt x="2117" y="1585"/>
                </a:lnTo>
                <a:lnTo>
                  <a:pt x="2105" y="1609"/>
                </a:lnTo>
                <a:lnTo>
                  <a:pt x="2093" y="1634"/>
                </a:lnTo>
                <a:lnTo>
                  <a:pt x="2081" y="1658"/>
                </a:lnTo>
                <a:lnTo>
                  <a:pt x="2068" y="1682"/>
                </a:lnTo>
                <a:lnTo>
                  <a:pt x="2055" y="1706"/>
                </a:lnTo>
                <a:lnTo>
                  <a:pt x="2039" y="1729"/>
                </a:lnTo>
                <a:lnTo>
                  <a:pt x="2024" y="1751"/>
                </a:lnTo>
                <a:lnTo>
                  <a:pt x="2030" y="1757"/>
                </a:lnTo>
                <a:lnTo>
                  <a:pt x="2101" y="1858"/>
                </a:lnTo>
                <a:lnTo>
                  <a:pt x="2106" y="1863"/>
                </a:lnTo>
                <a:lnTo>
                  <a:pt x="2111" y="1869"/>
                </a:lnTo>
                <a:lnTo>
                  <a:pt x="2118" y="1882"/>
                </a:lnTo>
                <a:lnTo>
                  <a:pt x="2122" y="1895"/>
                </a:lnTo>
                <a:lnTo>
                  <a:pt x="2125" y="1908"/>
                </a:lnTo>
                <a:lnTo>
                  <a:pt x="2125" y="1914"/>
                </a:lnTo>
                <a:lnTo>
                  <a:pt x="2124" y="1920"/>
                </a:lnTo>
                <a:lnTo>
                  <a:pt x="2123" y="1926"/>
                </a:lnTo>
                <a:lnTo>
                  <a:pt x="2122" y="1932"/>
                </a:lnTo>
                <a:lnTo>
                  <a:pt x="2119" y="1937"/>
                </a:lnTo>
                <a:lnTo>
                  <a:pt x="2116" y="1944"/>
                </a:lnTo>
                <a:lnTo>
                  <a:pt x="2113" y="1949"/>
                </a:lnTo>
                <a:lnTo>
                  <a:pt x="2109" y="1953"/>
                </a:lnTo>
                <a:lnTo>
                  <a:pt x="2033" y="2025"/>
                </a:lnTo>
                <a:lnTo>
                  <a:pt x="2028" y="2029"/>
                </a:lnTo>
                <a:lnTo>
                  <a:pt x="2023" y="2032"/>
                </a:lnTo>
                <a:lnTo>
                  <a:pt x="2018" y="2035"/>
                </a:lnTo>
                <a:lnTo>
                  <a:pt x="2012" y="2037"/>
                </a:lnTo>
                <a:lnTo>
                  <a:pt x="2006" y="2039"/>
                </a:lnTo>
                <a:lnTo>
                  <a:pt x="2000" y="2039"/>
                </a:lnTo>
                <a:lnTo>
                  <a:pt x="1994" y="2040"/>
                </a:lnTo>
                <a:lnTo>
                  <a:pt x="1988" y="2039"/>
                </a:lnTo>
                <a:lnTo>
                  <a:pt x="1974" y="2037"/>
                </a:lnTo>
                <a:lnTo>
                  <a:pt x="1962" y="2032"/>
                </a:lnTo>
                <a:lnTo>
                  <a:pt x="1950" y="2024"/>
                </a:lnTo>
                <a:lnTo>
                  <a:pt x="1944" y="2020"/>
                </a:lnTo>
                <a:lnTo>
                  <a:pt x="1939" y="2015"/>
                </a:lnTo>
                <a:lnTo>
                  <a:pt x="1856" y="1941"/>
                </a:lnTo>
                <a:lnTo>
                  <a:pt x="1832" y="1961"/>
                </a:lnTo>
                <a:lnTo>
                  <a:pt x="1810" y="1979"/>
                </a:lnTo>
                <a:lnTo>
                  <a:pt x="1787" y="1995"/>
                </a:lnTo>
                <a:lnTo>
                  <a:pt x="1765" y="2012"/>
                </a:lnTo>
                <a:lnTo>
                  <a:pt x="1742" y="2028"/>
                </a:lnTo>
                <a:lnTo>
                  <a:pt x="1718" y="2042"/>
                </a:lnTo>
                <a:lnTo>
                  <a:pt x="1695" y="2056"/>
                </a:lnTo>
                <a:lnTo>
                  <a:pt x="1671" y="2069"/>
                </a:lnTo>
                <a:lnTo>
                  <a:pt x="1646" y="2082"/>
                </a:lnTo>
                <a:lnTo>
                  <a:pt x="1680" y="2178"/>
                </a:lnTo>
                <a:lnTo>
                  <a:pt x="1683" y="2185"/>
                </a:lnTo>
                <a:lnTo>
                  <a:pt x="1686" y="2191"/>
                </a:lnTo>
                <a:lnTo>
                  <a:pt x="1689" y="2206"/>
                </a:lnTo>
                <a:lnTo>
                  <a:pt x="1690" y="2219"/>
                </a:lnTo>
                <a:lnTo>
                  <a:pt x="1688" y="2232"/>
                </a:lnTo>
                <a:lnTo>
                  <a:pt x="1687" y="2238"/>
                </a:lnTo>
                <a:lnTo>
                  <a:pt x="1685" y="2244"/>
                </a:lnTo>
                <a:lnTo>
                  <a:pt x="1682" y="2249"/>
                </a:lnTo>
                <a:lnTo>
                  <a:pt x="1679" y="2255"/>
                </a:lnTo>
                <a:lnTo>
                  <a:pt x="1675" y="2259"/>
                </a:lnTo>
                <a:lnTo>
                  <a:pt x="1671" y="2265"/>
                </a:lnTo>
                <a:lnTo>
                  <a:pt x="1666" y="2268"/>
                </a:lnTo>
                <a:lnTo>
                  <a:pt x="1660" y="2272"/>
                </a:lnTo>
                <a:lnTo>
                  <a:pt x="1569" y="2320"/>
                </a:lnTo>
                <a:lnTo>
                  <a:pt x="1563" y="2322"/>
                </a:lnTo>
                <a:lnTo>
                  <a:pt x="1557" y="2324"/>
                </a:lnTo>
                <a:lnTo>
                  <a:pt x="1551" y="2326"/>
                </a:lnTo>
                <a:lnTo>
                  <a:pt x="1545" y="2326"/>
                </a:lnTo>
                <a:lnTo>
                  <a:pt x="1539" y="2326"/>
                </a:lnTo>
                <a:lnTo>
                  <a:pt x="1532" y="2324"/>
                </a:lnTo>
                <a:lnTo>
                  <a:pt x="1526" y="2323"/>
                </a:lnTo>
                <a:lnTo>
                  <a:pt x="1520" y="2321"/>
                </a:lnTo>
                <a:lnTo>
                  <a:pt x="1509" y="2315"/>
                </a:lnTo>
                <a:lnTo>
                  <a:pt x="1498" y="2307"/>
                </a:lnTo>
                <a:lnTo>
                  <a:pt x="1489" y="2297"/>
                </a:lnTo>
                <a:lnTo>
                  <a:pt x="1485" y="2291"/>
                </a:lnTo>
                <a:lnTo>
                  <a:pt x="1481" y="2284"/>
                </a:lnTo>
                <a:lnTo>
                  <a:pt x="1406" y="2168"/>
                </a:lnTo>
                <a:lnTo>
                  <a:pt x="1405" y="2166"/>
                </a:lnTo>
                <a:lnTo>
                  <a:pt x="1379" y="2172"/>
                </a:lnTo>
                <a:lnTo>
                  <a:pt x="1352" y="2176"/>
                </a:lnTo>
                <a:lnTo>
                  <a:pt x="1325" y="2180"/>
                </a:lnTo>
                <a:lnTo>
                  <a:pt x="1298" y="2183"/>
                </a:lnTo>
                <a:lnTo>
                  <a:pt x="1270" y="2185"/>
                </a:lnTo>
                <a:lnTo>
                  <a:pt x="1244" y="2187"/>
                </a:lnTo>
                <a:lnTo>
                  <a:pt x="1216" y="2188"/>
                </a:lnTo>
                <a:lnTo>
                  <a:pt x="1189" y="2188"/>
                </a:lnTo>
                <a:lnTo>
                  <a:pt x="1158" y="2296"/>
                </a:lnTo>
                <a:lnTo>
                  <a:pt x="1157" y="2304"/>
                </a:lnTo>
                <a:lnTo>
                  <a:pt x="1155" y="2311"/>
                </a:lnTo>
                <a:lnTo>
                  <a:pt x="1149" y="2323"/>
                </a:lnTo>
                <a:lnTo>
                  <a:pt x="1142" y="2336"/>
                </a:lnTo>
                <a:lnTo>
                  <a:pt x="1133" y="2345"/>
                </a:lnTo>
                <a:lnTo>
                  <a:pt x="1128" y="2349"/>
                </a:lnTo>
                <a:lnTo>
                  <a:pt x="1123" y="2353"/>
                </a:lnTo>
                <a:lnTo>
                  <a:pt x="1118" y="2356"/>
                </a:lnTo>
                <a:lnTo>
                  <a:pt x="1112" y="2358"/>
                </a:lnTo>
                <a:lnTo>
                  <a:pt x="1107" y="2360"/>
                </a:lnTo>
                <a:lnTo>
                  <a:pt x="1101" y="2361"/>
                </a:lnTo>
                <a:lnTo>
                  <a:pt x="1095" y="2361"/>
                </a:lnTo>
                <a:lnTo>
                  <a:pt x="1087" y="2361"/>
                </a:lnTo>
                <a:lnTo>
                  <a:pt x="985" y="2348"/>
                </a:lnTo>
                <a:lnTo>
                  <a:pt x="979" y="2346"/>
                </a:lnTo>
                <a:lnTo>
                  <a:pt x="973" y="2345"/>
                </a:lnTo>
                <a:lnTo>
                  <a:pt x="968" y="2342"/>
                </a:lnTo>
                <a:lnTo>
                  <a:pt x="963" y="2339"/>
                </a:lnTo>
                <a:lnTo>
                  <a:pt x="957" y="2335"/>
                </a:lnTo>
                <a:lnTo>
                  <a:pt x="952" y="2331"/>
                </a:lnTo>
                <a:lnTo>
                  <a:pt x="948" y="2326"/>
                </a:lnTo>
                <a:lnTo>
                  <a:pt x="945" y="2320"/>
                </a:lnTo>
                <a:lnTo>
                  <a:pt x="939" y="2309"/>
                </a:lnTo>
                <a:lnTo>
                  <a:pt x="935" y="2296"/>
                </a:lnTo>
                <a:lnTo>
                  <a:pt x="933" y="2282"/>
                </a:lnTo>
                <a:lnTo>
                  <a:pt x="933" y="2275"/>
                </a:lnTo>
                <a:lnTo>
                  <a:pt x="934" y="2268"/>
                </a:lnTo>
                <a:lnTo>
                  <a:pt x="939" y="2154"/>
                </a:lnTo>
                <a:lnTo>
                  <a:pt x="913" y="2147"/>
                </a:lnTo>
                <a:lnTo>
                  <a:pt x="885" y="2139"/>
                </a:lnTo>
                <a:lnTo>
                  <a:pt x="859" y="2129"/>
                </a:lnTo>
                <a:lnTo>
                  <a:pt x="832" y="2119"/>
                </a:lnTo>
                <a:lnTo>
                  <a:pt x="806" y="2109"/>
                </a:lnTo>
                <a:lnTo>
                  <a:pt x="781" y="2097"/>
                </a:lnTo>
                <a:lnTo>
                  <a:pt x="754" y="2085"/>
                </a:lnTo>
                <a:lnTo>
                  <a:pt x="729" y="2073"/>
                </a:lnTo>
                <a:lnTo>
                  <a:pt x="639" y="2155"/>
                </a:lnTo>
                <a:lnTo>
                  <a:pt x="635" y="2161"/>
                </a:lnTo>
                <a:lnTo>
                  <a:pt x="629" y="2166"/>
                </a:lnTo>
                <a:lnTo>
                  <a:pt x="618" y="2174"/>
                </a:lnTo>
                <a:lnTo>
                  <a:pt x="606" y="2180"/>
                </a:lnTo>
                <a:lnTo>
                  <a:pt x="594" y="2184"/>
                </a:lnTo>
                <a:lnTo>
                  <a:pt x="588" y="2185"/>
                </a:lnTo>
                <a:lnTo>
                  <a:pt x="582" y="2185"/>
                </a:lnTo>
                <a:lnTo>
                  <a:pt x="575" y="2185"/>
                </a:lnTo>
                <a:lnTo>
                  <a:pt x="569" y="2184"/>
                </a:lnTo>
                <a:lnTo>
                  <a:pt x="563" y="2182"/>
                </a:lnTo>
                <a:lnTo>
                  <a:pt x="557" y="2180"/>
                </a:lnTo>
                <a:lnTo>
                  <a:pt x="552" y="2177"/>
                </a:lnTo>
                <a:lnTo>
                  <a:pt x="547" y="2174"/>
                </a:lnTo>
                <a:lnTo>
                  <a:pt x="466" y="2109"/>
                </a:lnTo>
                <a:lnTo>
                  <a:pt x="461" y="2105"/>
                </a:lnTo>
                <a:lnTo>
                  <a:pt x="457" y="2101"/>
                </a:lnTo>
                <a:lnTo>
                  <a:pt x="454" y="2096"/>
                </a:lnTo>
                <a:lnTo>
                  <a:pt x="450" y="2090"/>
                </a:lnTo>
                <a:lnTo>
                  <a:pt x="448" y="2085"/>
                </a:lnTo>
                <a:lnTo>
                  <a:pt x="446" y="2079"/>
                </a:lnTo>
                <a:lnTo>
                  <a:pt x="445" y="2073"/>
                </a:lnTo>
                <a:lnTo>
                  <a:pt x="445" y="2066"/>
                </a:lnTo>
                <a:lnTo>
                  <a:pt x="446" y="2053"/>
                </a:lnTo>
                <a:lnTo>
                  <a:pt x="449" y="2040"/>
                </a:lnTo>
                <a:lnTo>
                  <a:pt x="455" y="2027"/>
                </a:lnTo>
                <a:lnTo>
                  <a:pt x="459" y="2021"/>
                </a:lnTo>
                <a:lnTo>
                  <a:pt x="463" y="2015"/>
                </a:lnTo>
                <a:lnTo>
                  <a:pt x="523" y="1926"/>
                </a:lnTo>
                <a:lnTo>
                  <a:pt x="496" y="1902"/>
                </a:lnTo>
                <a:lnTo>
                  <a:pt x="471" y="1875"/>
                </a:lnTo>
                <a:lnTo>
                  <a:pt x="446" y="1849"/>
                </a:lnTo>
                <a:lnTo>
                  <a:pt x="423" y="1822"/>
                </a:lnTo>
                <a:lnTo>
                  <a:pt x="395" y="1786"/>
                </a:lnTo>
                <a:lnTo>
                  <a:pt x="369" y="1749"/>
                </a:lnTo>
                <a:lnTo>
                  <a:pt x="274" y="1793"/>
                </a:lnTo>
                <a:lnTo>
                  <a:pt x="268" y="1797"/>
                </a:lnTo>
                <a:lnTo>
                  <a:pt x="260" y="1801"/>
                </a:lnTo>
                <a:lnTo>
                  <a:pt x="247" y="1805"/>
                </a:lnTo>
                <a:lnTo>
                  <a:pt x="234" y="1807"/>
                </a:lnTo>
                <a:lnTo>
                  <a:pt x="221" y="1807"/>
                </a:lnTo>
                <a:lnTo>
                  <a:pt x="215" y="1806"/>
                </a:lnTo>
                <a:lnTo>
                  <a:pt x="209" y="1805"/>
                </a:lnTo>
                <a:lnTo>
                  <a:pt x="203" y="1803"/>
                </a:lnTo>
                <a:lnTo>
                  <a:pt x="197" y="1800"/>
                </a:lnTo>
                <a:lnTo>
                  <a:pt x="192" y="1797"/>
                </a:lnTo>
                <a:lnTo>
                  <a:pt x="187" y="1793"/>
                </a:lnTo>
                <a:lnTo>
                  <a:pt x="183" y="1789"/>
                </a:lnTo>
                <a:lnTo>
                  <a:pt x="179" y="1784"/>
                </a:lnTo>
                <a:lnTo>
                  <a:pt x="121" y="1698"/>
                </a:lnTo>
                <a:lnTo>
                  <a:pt x="118" y="1693"/>
                </a:lnTo>
                <a:lnTo>
                  <a:pt x="116" y="1686"/>
                </a:lnTo>
                <a:lnTo>
                  <a:pt x="114" y="1680"/>
                </a:lnTo>
                <a:lnTo>
                  <a:pt x="113" y="1674"/>
                </a:lnTo>
                <a:lnTo>
                  <a:pt x="112" y="1668"/>
                </a:lnTo>
                <a:lnTo>
                  <a:pt x="113" y="1662"/>
                </a:lnTo>
                <a:lnTo>
                  <a:pt x="113" y="1656"/>
                </a:lnTo>
                <a:lnTo>
                  <a:pt x="115" y="1650"/>
                </a:lnTo>
                <a:lnTo>
                  <a:pt x="120" y="1638"/>
                </a:lnTo>
                <a:lnTo>
                  <a:pt x="127" y="1627"/>
                </a:lnTo>
                <a:lnTo>
                  <a:pt x="137" y="1615"/>
                </a:lnTo>
                <a:lnTo>
                  <a:pt x="142" y="1611"/>
                </a:lnTo>
                <a:lnTo>
                  <a:pt x="148" y="1606"/>
                </a:lnTo>
                <a:lnTo>
                  <a:pt x="253" y="1522"/>
                </a:lnTo>
                <a:lnTo>
                  <a:pt x="245" y="1495"/>
                </a:lnTo>
                <a:lnTo>
                  <a:pt x="237" y="1469"/>
                </a:lnTo>
                <a:lnTo>
                  <a:pt x="229" y="1443"/>
                </a:lnTo>
                <a:lnTo>
                  <a:pt x="223" y="1416"/>
                </a:lnTo>
                <a:lnTo>
                  <a:pt x="217" y="1390"/>
                </a:lnTo>
                <a:lnTo>
                  <a:pt x="212" y="1362"/>
                </a:lnTo>
                <a:lnTo>
                  <a:pt x="208" y="1336"/>
                </a:lnTo>
                <a:lnTo>
                  <a:pt x="204" y="1309"/>
                </a:lnTo>
                <a:lnTo>
                  <a:pt x="197" y="1310"/>
                </a:lnTo>
                <a:lnTo>
                  <a:pt x="191" y="1310"/>
                </a:lnTo>
                <a:lnTo>
                  <a:pt x="70" y="1284"/>
                </a:lnTo>
                <a:lnTo>
                  <a:pt x="62" y="1283"/>
                </a:lnTo>
                <a:lnTo>
                  <a:pt x="55" y="1282"/>
                </a:lnTo>
                <a:lnTo>
                  <a:pt x="42" y="1278"/>
                </a:lnTo>
                <a:lnTo>
                  <a:pt x="30" y="1272"/>
                </a:lnTo>
                <a:lnTo>
                  <a:pt x="20" y="1264"/>
                </a:lnTo>
                <a:lnTo>
                  <a:pt x="16" y="1260"/>
                </a:lnTo>
                <a:lnTo>
                  <a:pt x="12" y="1255"/>
                </a:lnTo>
                <a:lnTo>
                  <a:pt x="7" y="1250"/>
                </a:lnTo>
                <a:lnTo>
                  <a:pt x="5" y="1243"/>
                </a:lnTo>
                <a:lnTo>
                  <a:pt x="2" y="1238"/>
                </a:lnTo>
                <a:lnTo>
                  <a:pt x="1" y="1232"/>
                </a:lnTo>
                <a:lnTo>
                  <a:pt x="0" y="1226"/>
                </a:lnTo>
                <a:lnTo>
                  <a:pt x="0" y="1220"/>
                </a:lnTo>
                <a:lnTo>
                  <a:pt x="5" y="1116"/>
                </a:lnTo>
                <a:lnTo>
                  <a:pt x="6" y="1109"/>
                </a:lnTo>
                <a:lnTo>
                  <a:pt x="7" y="1104"/>
                </a:lnTo>
                <a:lnTo>
                  <a:pt x="11" y="1098"/>
                </a:lnTo>
                <a:lnTo>
                  <a:pt x="13" y="1093"/>
                </a:lnTo>
                <a:lnTo>
                  <a:pt x="16" y="1087"/>
                </a:lnTo>
                <a:lnTo>
                  <a:pt x="20" y="1083"/>
                </a:lnTo>
                <a:lnTo>
                  <a:pt x="25" y="1078"/>
                </a:lnTo>
                <a:lnTo>
                  <a:pt x="30" y="1074"/>
                </a:lnTo>
                <a:lnTo>
                  <a:pt x="40" y="1068"/>
                </a:lnTo>
                <a:lnTo>
                  <a:pt x="53" y="1063"/>
                </a:lnTo>
                <a:lnTo>
                  <a:pt x="67" y="1060"/>
                </a:lnTo>
                <a:lnTo>
                  <a:pt x="75" y="1059"/>
                </a:lnTo>
                <a:lnTo>
                  <a:pt x="82" y="1059"/>
                </a:lnTo>
                <a:lnTo>
                  <a:pt x="205" y="1056"/>
                </a:lnTo>
                <a:lnTo>
                  <a:pt x="210" y="1025"/>
                </a:lnTo>
                <a:lnTo>
                  <a:pt x="215" y="996"/>
                </a:lnTo>
                <a:lnTo>
                  <a:pt x="221" y="966"/>
                </a:lnTo>
                <a:lnTo>
                  <a:pt x="228" y="938"/>
                </a:lnTo>
                <a:lnTo>
                  <a:pt x="236" y="908"/>
                </a:lnTo>
                <a:lnTo>
                  <a:pt x="244" y="880"/>
                </a:lnTo>
                <a:lnTo>
                  <a:pt x="254" y="851"/>
                </a:lnTo>
                <a:lnTo>
                  <a:pt x="265" y="823"/>
                </a:lnTo>
                <a:lnTo>
                  <a:pt x="185" y="758"/>
                </a:lnTo>
                <a:lnTo>
                  <a:pt x="179" y="754"/>
                </a:lnTo>
                <a:lnTo>
                  <a:pt x="173" y="750"/>
                </a:lnTo>
                <a:lnTo>
                  <a:pt x="163" y="740"/>
                </a:lnTo>
                <a:lnTo>
                  <a:pt x="155" y="728"/>
                </a:lnTo>
                <a:lnTo>
                  <a:pt x="150" y="716"/>
                </a:lnTo>
                <a:lnTo>
                  <a:pt x="148" y="710"/>
                </a:lnTo>
                <a:lnTo>
                  <a:pt x="147" y="704"/>
                </a:lnTo>
                <a:lnTo>
                  <a:pt x="146" y="698"/>
                </a:lnTo>
                <a:lnTo>
                  <a:pt x="146" y="692"/>
                </a:lnTo>
                <a:lnTo>
                  <a:pt x="147" y="686"/>
                </a:lnTo>
                <a:lnTo>
                  <a:pt x="148" y="680"/>
                </a:lnTo>
                <a:lnTo>
                  <a:pt x="150" y="675"/>
                </a:lnTo>
                <a:lnTo>
                  <a:pt x="153" y="668"/>
                </a:lnTo>
                <a:lnTo>
                  <a:pt x="206" y="579"/>
                </a:lnTo>
                <a:lnTo>
                  <a:pt x="209" y="574"/>
                </a:lnTo>
                <a:lnTo>
                  <a:pt x="213" y="569"/>
                </a:lnTo>
                <a:lnTo>
                  <a:pt x="217" y="565"/>
                </a:lnTo>
                <a:lnTo>
                  <a:pt x="222" y="562"/>
                </a:lnTo>
                <a:lnTo>
                  <a:pt x="228" y="559"/>
                </a:lnTo>
                <a:lnTo>
                  <a:pt x="233" y="556"/>
                </a:lnTo>
                <a:lnTo>
                  <a:pt x="239" y="554"/>
                </a:lnTo>
                <a:lnTo>
                  <a:pt x="245" y="553"/>
                </a:lnTo>
                <a:lnTo>
                  <a:pt x="258" y="552"/>
                </a:lnTo>
                <a:lnTo>
                  <a:pt x="272" y="553"/>
                </a:lnTo>
                <a:lnTo>
                  <a:pt x="286" y="557"/>
                </a:lnTo>
                <a:lnTo>
                  <a:pt x="292" y="560"/>
                </a:lnTo>
                <a:lnTo>
                  <a:pt x="299" y="563"/>
                </a:lnTo>
                <a:lnTo>
                  <a:pt x="383" y="603"/>
                </a:lnTo>
                <a:lnTo>
                  <a:pt x="402" y="579"/>
                </a:lnTo>
                <a:lnTo>
                  <a:pt x="420" y="556"/>
                </a:lnTo>
                <a:lnTo>
                  <a:pt x="439" y="532"/>
                </a:lnTo>
                <a:lnTo>
                  <a:pt x="461" y="509"/>
                </a:lnTo>
                <a:lnTo>
                  <a:pt x="481" y="487"/>
                </a:lnTo>
                <a:lnTo>
                  <a:pt x="503" y="465"/>
                </a:lnTo>
                <a:lnTo>
                  <a:pt x="527" y="444"/>
                </a:lnTo>
                <a:lnTo>
                  <a:pt x="550" y="423"/>
                </a:lnTo>
                <a:lnTo>
                  <a:pt x="496" y="339"/>
                </a:lnTo>
                <a:lnTo>
                  <a:pt x="492" y="334"/>
                </a:lnTo>
                <a:lnTo>
                  <a:pt x="487" y="328"/>
                </a:lnTo>
                <a:lnTo>
                  <a:pt x="481" y="315"/>
                </a:lnTo>
                <a:lnTo>
                  <a:pt x="477" y="303"/>
                </a:lnTo>
                <a:lnTo>
                  <a:pt x="476" y="289"/>
                </a:lnTo>
                <a:lnTo>
                  <a:pt x="476" y="283"/>
                </a:lnTo>
                <a:lnTo>
                  <a:pt x="476" y="276"/>
                </a:lnTo>
                <a:lnTo>
                  <a:pt x="478" y="270"/>
                </a:lnTo>
                <a:lnTo>
                  <a:pt x="480" y="265"/>
                </a:lnTo>
                <a:lnTo>
                  <a:pt x="482" y="259"/>
                </a:lnTo>
                <a:lnTo>
                  <a:pt x="485" y="254"/>
                </a:lnTo>
                <a:lnTo>
                  <a:pt x="489" y="249"/>
                </a:lnTo>
                <a:lnTo>
                  <a:pt x="493" y="245"/>
                </a:lnTo>
                <a:lnTo>
                  <a:pt x="571" y="176"/>
                </a:lnTo>
                <a:lnTo>
                  <a:pt x="575" y="172"/>
                </a:lnTo>
                <a:lnTo>
                  <a:pt x="581" y="169"/>
                </a:lnTo>
                <a:lnTo>
                  <a:pt x="587" y="167"/>
                </a:lnTo>
                <a:lnTo>
                  <a:pt x="593" y="165"/>
                </a:lnTo>
                <a:lnTo>
                  <a:pt x="599" y="162"/>
                </a:lnTo>
                <a:lnTo>
                  <a:pt x="605" y="162"/>
                </a:lnTo>
                <a:lnTo>
                  <a:pt x="611" y="162"/>
                </a:lnTo>
                <a:lnTo>
                  <a:pt x="617" y="162"/>
                </a:lnTo>
                <a:lnTo>
                  <a:pt x="630" y="167"/>
                </a:lnTo>
                <a:lnTo>
                  <a:pt x="642" y="172"/>
                </a:lnTo>
                <a:lnTo>
                  <a:pt x="654" y="180"/>
                </a:lnTo>
                <a:lnTo>
                  <a:pt x="660" y="184"/>
                </a:lnTo>
                <a:lnTo>
                  <a:pt x="665" y="190"/>
                </a:lnTo>
                <a:close/>
                <a:moveTo>
                  <a:pt x="1034" y="997"/>
                </a:moveTo>
                <a:lnTo>
                  <a:pt x="1034" y="997"/>
                </a:lnTo>
                <a:lnTo>
                  <a:pt x="1024" y="1006"/>
                </a:lnTo>
                <a:lnTo>
                  <a:pt x="1014" y="1015"/>
                </a:lnTo>
                <a:lnTo>
                  <a:pt x="1006" y="1024"/>
                </a:lnTo>
                <a:lnTo>
                  <a:pt x="997" y="1034"/>
                </a:lnTo>
                <a:lnTo>
                  <a:pt x="990" y="1043"/>
                </a:lnTo>
                <a:lnTo>
                  <a:pt x="983" y="1055"/>
                </a:lnTo>
                <a:lnTo>
                  <a:pt x="976" y="1065"/>
                </a:lnTo>
                <a:lnTo>
                  <a:pt x="970" y="1076"/>
                </a:lnTo>
                <a:lnTo>
                  <a:pt x="959" y="1098"/>
                </a:lnTo>
                <a:lnTo>
                  <a:pt x="951" y="1122"/>
                </a:lnTo>
                <a:lnTo>
                  <a:pt x="945" y="1145"/>
                </a:lnTo>
                <a:lnTo>
                  <a:pt x="942" y="1169"/>
                </a:lnTo>
                <a:lnTo>
                  <a:pt x="940" y="1194"/>
                </a:lnTo>
                <a:lnTo>
                  <a:pt x="941" y="1218"/>
                </a:lnTo>
                <a:lnTo>
                  <a:pt x="945" y="1242"/>
                </a:lnTo>
                <a:lnTo>
                  <a:pt x="951" y="1267"/>
                </a:lnTo>
                <a:lnTo>
                  <a:pt x="954" y="1279"/>
                </a:lnTo>
                <a:lnTo>
                  <a:pt x="959" y="1290"/>
                </a:lnTo>
                <a:lnTo>
                  <a:pt x="965" y="1302"/>
                </a:lnTo>
                <a:lnTo>
                  <a:pt x="970" y="1314"/>
                </a:lnTo>
                <a:lnTo>
                  <a:pt x="976" y="1325"/>
                </a:lnTo>
                <a:lnTo>
                  <a:pt x="983" y="1336"/>
                </a:lnTo>
                <a:lnTo>
                  <a:pt x="990" y="1346"/>
                </a:lnTo>
                <a:lnTo>
                  <a:pt x="998" y="1356"/>
                </a:lnTo>
                <a:lnTo>
                  <a:pt x="1007" y="1366"/>
                </a:lnTo>
                <a:lnTo>
                  <a:pt x="1016" y="1376"/>
                </a:lnTo>
                <a:lnTo>
                  <a:pt x="1025" y="1385"/>
                </a:lnTo>
                <a:lnTo>
                  <a:pt x="1035" y="1393"/>
                </a:lnTo>
                <a:lnTo>
                  <a:pt x="1045" y="1401"/>
                </a:lnTo>
                <a:lnTo>
                  <a:pt x="1055" y="1408"/>
                </a:lnTo>
                <a:lnTo>
                  <a:pt x="1066" y="1414"/>
                </a:lnTo>
                <a:lnTo>
                  <a:pt x="1077" y="1420"/>
                </a:lnTo>
                <a:lnTo>
                  <a:pt x="1100" y="1431"/>
                </a:lnTo>
                <a:lnTo>
                  <a:pt x="1123" y="1440"/>
                </a:lnTo>
                <a:lnTo>
                  <a:pt x="1146" y="1446"/>
                </a:lnTo>
                <a:lnTo>
                  <a:pt x="1171" y="1449"/>
                </a:lnTo>
                <a:lnTo>
                  <a:pt x="1195" y="1450"/>
                </a:lnTo>
                <a:lnTo>
                  <a:pt x="1220" y="1449"/>
                </a:lnTo>
                <a:lnTo>
                  <a:pt x="1244" y="1446"/>
                </a:lnTo>
                <a:lnTo>
                  <a:pt x="1268" y="1440"/>
                </a:lnTo>
                <a:lnTo>
                  <a:pt x="1281" y="1436"/>
                </a:lnTo>
                <a:lnTo>
                  <a:pt x="1292" y="1431"/>
                </a:lnTo>
                <a:lnTo>
                  <a:pt x="1303" y="1426"/>
                </a:lnTo>
                <a:lnTo>
                  <a:pt x="1315" y="1421"/>
                </a:lnTo>
                <a:lnTo>
                  <a:pt x="1326" y="1414"/>
                </a:lnTo>
                <a:lnTo>
                  <a:pt x="1336" y="1408"/>
                </a:lnTo>
                <a:lnTo>
                  <a:pt x="1348" y="1400"/>
                </a:lnTo>
                <a:lnTo>
                  <a:pt x="1358" y="1392"/>
                </a:lnTo>
                <a:lnTo>
                  <a:pt x="1368" y="1384"/>
                </a:lnTo>
                <a:lnTo>
                  <a:pt x="1377" y="1375"/>
                </a:lnTo>
                <a:lnTo>
                  <a:pt x="1386" y="1365"/>
                </a:lnTo>
                <a:lnTo>
                  <a:pt x="1394" y="1355"/>
                </a:lnTo>
                <a:lnTo>
                  <a:pt x="1402" y="1345"/>
                </a:lnTo>
                <a:lnTo>
                  <a:pt x="1410" y="1335"/>
                </a:lnTo>
                <a:lnTo>
                  <a:pt x="1416" y="1325"/>
                </a:lnTo>
                <a:lnTo>
                  <a:pt x="1422" y="1314"/>
                </a:lnTo>
                <a:lnTo>
                  <a:pt x="1433" y="1291"/>
                </a:lnTo>
                <a:lnTo>
                  <a:pt x="1441" y="1268"/>
                </a:lnTo>
                <a:lnTo>
                  <a:pt x="1446" y="1245"/>
                </a:lnTo>
                <a:lnTo>
                  <a:pt x="1450" y="1220"/>
                </a:lnTo>
                <a:lnTo>
                  <a:pt x="1451" y="1196"/>
                </a:lnTo>
                <a:lnTo>
                  <a:pt x="1450" y="1171"/>
                </a:lnTo>
                <a:lnTo>
                  <a:pt x="1447" y="1147"/>
                </a:lnTo>
                <a:lnTo>
                  <a:pt x="1441" y="1123"/>
                </a:lnTo>
                <a:lnTo>
                  <a:pt x="1437" y="1110"/>
                </a:lnTo>
                <a:lnTo>
                  <a:pt x="1433" y="1099"/>
                </a:lnTo>
                <a:lnTo>
                  <a:pt x="1428" y="1087"/>
                </a:lnTo>
                <a:lnTo>
                  <a:pt x="1422" y="1076"/>
                </a:lnTo>
                <a:lnTo>
                  <a:pt x="1416" y="1065"/>
                </a:lnTo>
                <a:lnTo>
                  <a:pt x="1409" y="1054"/>
                </a:lnTo>
                <a:lnTo>
                  <a:pt x="1401" y="1043"/>
                </a:lnTo>
                <a:lnTo>
                  <a:pt x="1393" y="1033"/>
                </a:lnTo>
                <a:lnTo>
                  <a:pt x="1385" y="1023"/>
                </a:lnTo>
                <a:lnTo>
                  <a:pt x="1376" y="1014"/>
                </a:lnTo>
                <a:lnTo>
                  <a:pt x="1367" y="1005"/>
                </a:lnTo>
                <a:lnTo>
                  <a:pt x="1357" y="997"/>
                </a:lnTo>
                <a:lnTo>
                  <a:pt x="1347" y="988"/>
                </a:lnTo>
                <a:lnTo>
                  <a:pt x="1336" y="981"/>
                </a:lnTo>
                <a:lnTo>
                  <a:pt x="1326" y="974"/>
                </a:lnTo>
                <a:lnTo>
                  <a:pt x="1315" y="968"/>
                </a:lnTo>
                <a:lnTo>
                  <a:pt x="1293" y="958"/>
                </a:lnTo>
                <a:lnTo>
                  <a:pt x="1269" y="950"/>
                </a:lnTo>
                <a:lnTo>
                  <a:pt x="1245" y="944"/>
                </a:lnTo>
                <a:lnTo>
                  <a:pt x="1222" y="941"/>
                </a:lnTo>
                <a:lnTo>
                  <a:pt x="1196" y="940"/>
                </a:lnTo>
                <a:lnTo>
                  <a:pt x="1172" y="941"/>
                </a:lnTo>
                <a:lnTo>
                  <a:pt x="1147" y="944"/>
                </a:lnTo>
                <a:lnTo>
                  <a:pt x="1124" y="950"/>
                </a:lnTo>
                <a:lnTo>
                  <a:pt x="1112" y="954"/>
                </a:lnTo>
                <a:lnTo>
                  <a:pt x="1100" y="958"/>
                </a:lnTo>
                <a:lnTo>
                  <a:pt x="1088" y="963"/>
                </a:lnTo>
                <a:lnTo>
                  <a:pt x="1077" y="968"/>
                </a:lnTo>
                <a:lnTo>
                  <a:pt x="1066" y="974"/>
                </a:lnTo>
                <a:lnTo>
                  <a:pt x="1055" y="981"/>
                </a:lnTo>
                <a:lnTo>
                  <a:pt x="1045" y="989"/>
                </a:lnTo>
                <a:lnTo>
                  <a:pt x="1034" y="997"/>
                </a:lnTo>
                <a:close/>
                <a:moveTo>
                  <a:pt x="1752" y="1586"/>
                </a:moveTo>
                <a:lnTo>
                  <a:pt x="1507" y="1386"/>
                </a:lnTo>
                <a:lnTo>
                  <a:pt x="1497" y="1404"/>
                </a:lnTo>
                <a:lnTo>
                  <a:pt x="1486" y="1421"/>
                </a:lnTo>
                <a:lnTo>
                  <a:pt x="1474" y="1437"/>
                </a:lnTo>
                <a:lnTo>
                  <a:pt x="1460" y="1450"/>
                </a:lnTo>
                <a:lnTo>
                  <a:pt x="1447" y="1462"/>
                </a:lnTo>
                <a:lnTo>
                  <a:pt x="1434" y="1472"/>
                </a:lnTo>
                <a:lnTo>
                  <a:pt x="1421" y="1481"/>
                </a:lnTo>
                <a:lnTo>
                  <a:pt x="1409" y="1489"/>
                </a:lnTo>
                <a:lnTo>
                  <a:pt x="1396" y="1496"/>
                </a:lnTo>
                <a:lnTo>
                  <a:pt x="1385" y="1502"/>
                </a:lnTo>
                <a:lnTo>
                  <a:pt x="1366" y="1510"/>
                </a:lnTo>
                <a:lnTo>
                  <a:pt x="1353" y="1515"/>
                </a:lnTo>
                <a:lnTo>
                  <a:pt x="1349" y="1516"/>
                </a:lnTo>
                <a:lnTo>
                  <a:pt x="1496" y="1796"/>
                </a:lnTo>
                <a:lnTo>
                  <a:pt x="1511" y="1790"/>
                </a:lnTo>
                <a:lnTo>
                  <a:pt x="1525" y="1785"/>
                </a:lnTo>
                <a:lnTo>
                  <a:pt x="1553" y="1772"/>
                </a:lnTo>
                <a:lnTo>
                  <a:pt x="1579" y="1757"/>
                </a:lnTo>
                <a:lnTo>
                  <a:pt x="1604" y="1740"/>
                </a:lnTo>
                <a:lnTo>
                  <a:pt x="1626" y="1723"/>
                </a:lnTo>
                <a:lnTo>
                  <a:pt x="1647" y="1706"/>
                </a:lnTo>
                <a:lnTo>
                  <a:pt x="1667" y="1688"/>
                </a:lnTo>
                <a:lnTo>
                  <a:pt x="1684" y="1671"/>
                </a:lnTo>
                <a:lnTo>
                  <a:pt x="1699" y="1654"/>
                </a:lnTo>
                <a:lnTo>
                  <a:pt x="1713" y="1639"/>
                </a:lnTo>
                <a:lnTo>
                  <a:pt x="1735" y="1611"/>
                </a:lnTo>
                <a:lnTo>
                  <a:pt x="1748" y="1593"/>
                </a:lnTo>
                <a:lnTo>
                  <a:pt x="1752" y="1586"/>
                </a:lnTo>
                <a:close/>
                <a:moveTo>
                  <a:pt x="1601" y="656"/>
                </a:moveTo>
                <a:lnTo>
                  <a:pt x="1400" y="902"/>
                </a:lnTo>
                <a:lnTo>
                  <a:pt x="1419" y="912"/>
                </a:lnTo>
                <a:lnTo>
                  <a:pt x="1436" y="923"/>
                </a:lnTo>
                <a:lnTo>
                  <a:pt x="1450" y="936"/>
                </a:lnTo>
                <a:lnTo>
                  <a:pt x="1464" y="948"/>
                </a:lnTo>
                <a:lnTo>
                  <a:pt x="1477" y="961"/>
                </a:lnTo>
                <a:lnTo>
                  <a:pt x="1487" y="974"/>
                </a:lnTo>
                <a:lnTo>
                  <a:pt x="1496" y="987"/>
                </a:lnTo>
                <a:lnTo>
                  <a:pt x="1504" y="1001"/>
                </a:lnTo>
                <a:lnTo>
                  <a:pt x="1511" y="1013"/>
                </a:lnTo>
                <a:lnTo>
                  <a:pt x="1516" y="1024"/>
                </a:lnTo>
                <a:lnTo>
                  <a:pt x="1524" y="1043"/>
                </a:lnTo>
                <a:lnTo>
                  <a:pt x="1528" y="1056"/>
                </a:lnTo>
                <a:lnTo>
                  <a:pt x="1530" y="1061"/>
                </a:lnTo>
                <a:lnTo>
                  <a:pt x="1810" y="912"/>
                </a:lnTo>
                <a:lnTo>
                  <a:pt x="1805" y="898"/>
                </a:lnTo>
                <a:lnTo>
                  <a:pt x="1799" y="884"/>
                </a:lnTo>
                <a:lnTo>
                  <a:pt x="1785" y="855"/>
                </a:lnTo>
                <a:lnTo>
                  <a:pt x="1771" y="830"/>
                </a:lnTo>
                <a:lnTo>
                  <a:pt x="1755" y="806"/>
                </a:lnTo>
                <a:lnTo>
                  <a:pt x="1738" y="783"/>
                </a:lnTo>
                <a:lnTo>
                  <a:pt x="1720" y="762"/>
                </a:lnTo>
                <a:lnTo>
                  <a:pt x="1703" y="743"/>
                </a:lnTo>
                <a:lnTo>
                  <a:pt x="1685" y="725"/>
                </a:lnTo>
                <a:lnTo>
                  <a:pt x="1669" y="709"/>
                </a:lnTo>
                <a:lnTo>
                  <a:pt x="1652" y="696"/>
                </a:lnTo>
                <a:lnTo>
                  <a:pt x="1626" y="675"/>
                </a:lnTo>
                <a:lnTo>
                  <a:pt x="1608" y="661"/>
                </a:lnTo>
                <a:lnTo>
                  <a:pt x="1601" y="656"/>
                </a:lnTo>
                <a:close/>
                <a:moveTo>
                  <a:pt x="794" y="1745"/>
                </a:moveTo>
                <a:lnTo>
                  <a:pt x="994" y="1500"/>
                </a:lnTo>
                <a:lnTo>
                  <a:pt x="976" y="1489"/>
                </a:lnTo>
                <a:lnTo>
                  <a:pt x="959" y="1478"/>
                </a:lnTo>
                <a:lnTo>
                  <a:pt x="944" y="1466"/>
                </a:lnTo>
                <a:lnTo>
                  <a:pt x="930" y="1453"/>
                </a:lnTo>
                <a:lnTo>
                  <a:pt x="919" y="1441"/>
                </a:lnTo>
                <a:lnTo>
                  <a:pt x="908" y="1427"/>
                </a:lnTo>
                <a:lnTo>
                  <a:pt x="898" y="1414"/>
                </a:lnTo>
                <a:lnTo>
                  <a:pt x="890" y="1401"/>
                </a:lnTo>
                <a:lnTo>
                  <a:pt x="884" y="1389"/>
                </a:lnTo>
                <a:lnTo>
                  <a:pt x="878" y="1378"/>
                </a:lnTo>
                <a:lnTo>
                  <a:pt x="870" y="1358"/>
                </a:lnTo>
                <a:lnTo>
                  <a:pt x="866" y="1346"/>
                </a:lnTo>
                <a:lnTo>
                  <a:pt x="865" y="1341"/>
                </a:lnTo>
                <a:lnTo>
                  <a:pt x="585" y="1489"/>
                </a:lnTo>
                <a:lnTo>
                  <a:pt x="590" y="1504"/>
                </a:lnTo>
                <a:lnTo>
                  <a:pt x="596" y="1518"/>
                </a:lnTo>
                <a:lnTo>
                  <a:pt x="609" y="1545"/>
                </a:lnTo>
                <a:lnTo>
                  <a:pt x="623" y="1572"/>
                </a:lnTo>
                <a:lnTo>
                  <a:pt x="639" y="1596"/>
                </a:lnTo>
                <a:lnTo>
                  <a:pt x="657" y="1618"/>
                </a:lnTo>
                <a:lnTo>
                  <a:pt x="674" y="1640"/>
                </a:lnTo>
                <a:lnTo>
                  <a:pt x="692" y="1659"/>
                </a:lnTo>
                <a:lnTo>
                  <a:pt x="710" y="1676"/>
                </a:lnTo>
                <a:lnTo>
                  <a:pt x="726" y="1692"/>
                </a:lnTo>
                <a:lnTo>
                  <a:pt x="742" y="1706"/>
                </a:lnTo>
                <a:lnTo>
                  <a:pt x="768" y="1727"/>
                </a:lnTo>
                <a:lnTo>
                  <a:pt x="787" y="1740"/>
                </a:lnTo>
                <a:lnTo>
                  <a:pt x="794" y="1745"/>
                </a:lnTo>
                <a:close/>
                <a:moveTo>
                  <a:pt x="666" y="782"/>
                </a:moveTo>
                <a:lnTo>
                  <a:pt x="911" y="982"/>
                </a:lnTo>
                <a:lnTo>
                  <a:pt x="921" y="964"/>
                </a:lnTo>
                <a:lnTo>
                  <a:pt x="932" y="947"/>
                </a:lnTo>
                <a:lnTo>
                  <a:pt x="944" y="932"/>
                </a:lnTo>
                <a:lnTo>
                  <a:pt x="957" y="918"/>
                </a:lnTo>
                <a:lnTo>
                  <a:pt x="971" y="906"/>
                </a:lnTo>
                <a:lnTo>
                  <a:pt x="984" y="895"/>
                </a:lnTo>
                <a:lnTo>
                  <a:pt x="997" y="886"/>
                </a:lnTo>
                <a:lnTo>
                  <a:pt x="1009" y="879"/>
                </a:lnTo>
                <a:lnTo>
                  <a:pt x="1021" y="872"/>
                </a:lnTo>
                <a:lnTo>
                  <a:pt x="1033" y="866"/>
                </a:lnTo>
                <a:lnTo>
                  <a:pt x="1052" y="858"/>
                </a:lnTo>
                <a:lnTo>
                  <a:pt x="1065" y="853"/>
                </a:lnTo>
                <a:lnTo>
                  <a:pt x="1069" y="852"/>
                </a:lnTo>
                <a:lnTo>
                  <a:pt x="921" y="572"/>
                </a:lnTo>
                <a:lnTo>
                  <a:pt x="907" y="577"/>
                </a:lnTo>
                <a:lnTo>
                  <a:pt x="892" y="583"/>
                </a:lnTo>
                <a:lnTo>
                  <a:pt x="865" y="596"/>
                </a:lnTo>
                <a:lnTo>
                  <a:pt x="839" y="612"/>
                </a:lnTo>
                <a:lnTo>
                  <a:pt x="814" y="628"/>
                </a:lnTo>
                <a:lnTo>
                  <a:pt x="792" y="644"/>
                </a:lnTo>
                <a:lnTo>
                  <a:pt x="770" y="662"/>
                </a:lnTo>
                <a:lnTo>
                  <a:pt x="751" y="680"/>
                </a:lnTo>
                <a:lnTo>
                  <a:pt x="734" y="697"/>
                </a:lnTo>
                <a:lnTo>
                  <a:pt x="719" y="714"/>
                </a:lnTo>
                <a:lnTo>
                  <a:pt x="704" y="729"/>
                </a:lnTo>
                <a:lnTo>
                  <a:pt x="683" y="757"/>
                </a:lnTo>
                <a:lnTo>
                  <a:pt x="670" y="775"/>
                </a:lnTo>
                <a:lnTo>
                  <a:pt x="666" y="782"/>
                </a:lnTo>
                <a:close/>
              </a:path>
            </a:pathLst>
          </a:custGeom>
          <a:solidFill>
            <a:srgbClr val="000000"/>
          </a:solidFill>
          <a:ln w="9525" algn="ctr">
            <a:noFill/>
            <a:round/>
            <a:headEnd/>
            <a:tailEnd/>
          </a:ln>
        </p:spPr>
        <p:txBody>
          <a:bodyPr/>
          <a:lstStyle/>
          <a:p>
            <a:endParaRPr lang="en-US"/>
          </a:p>
        </p:txBody>
      </p:sp>
      <p:sp>
        <p:nvSpPr>
          <p:cNvPr id="31749" name="Freeform 7"/>
          <p:cNvSpPr>
            <a:spLocks noEditPoints="1"/>
          </p:cNvSpPr>
          <p:nvPr/>
        </p:nvSpPr>
        <p:spPr bwMode="auto">
          <a:xfrm>
            <a:off x="1524000" y="2057400"/>
            <a:ext cx="3181350" cy="3221038"/>
          </a:xfrm>
          <a:custGeom>
            <a:avLst/>
            <a:gdLst>
              <a:gd name="T0" fmla="*/ 608013 w 4008"/>
              <a:gd name="T1" fmla="*/ 379506 h 4057"/>
              <a:gd name="T2" fmla="*/ 769938 w 4008"/>
              <a:gd name="T3" fmla="*/ 285027 h 4057"/>
              <a:gd name="T4" fmla="*/ 954088 w 4008"/>
              <a:gd name="T5" fmla="*/ 159583 h 4057"/>
              <a:gd name="T6" fmla="*/ 1132681 w 4008"/>
              <a:gd name="T7" fmla="*/ 114328 h 4057"/>
              <a:gd name="T8" fmla="*/ 1334294 w 4008"/>
              <a:gd name="T9" fmla="*/ 46049 h 4057"/>
              <a:gd name="T10" fmla="*/ 1520031 w 4008"/>
              <a:gd name="T11" fmla="*/ 26994 h 4057"/>
              <a:gd name="T12" fmla="*/ 1730375 w 4008"/>
              <a:gd name="T13" fmla="*/ 42079 h 4057"/>
              <a:gd name="T14" fmla="*/ 1916907 w 4008"/>
              <a:gd name="T15" fmla="*/ 42079 h 4057"/>
              <a:gd name="T16" fmla="*/ 2123282 w 4008"/>
              <a:gd name="T17" fmla="*/ 156407 h 4057"/>
              <a:gd name="T18" fmla="*/ 2301875 w 4008"/>
              <a:gd name="T19" fmla="*/ 180226 h 4057"/>
              <a:gd name="T20" fmla="*/ 2414588 w 4008"/>
              <a:gd name="T21" fmla="*/ 412058 h 4057"/>
              <a:gd name="T22" fmla="*/ 2634456 w 4008"/>
              <a:gd name="T23" fmla="*/ 400149 h 4057"/>
              <a:gd name="T24" fmla="*/ 2759869 w 4008"/>
              <a:gd name="T25" fmla="*/ 610544 h 4057"/>
              <a:gd name="T26" fmla="*/ 2907506 w 4008"/>
              <a:gd name="T27" fmla="*/ 714551 h 4057"/>
              <a:gd name="T28" fmla="*/ 3000375 w 4008"/>
              <a:gd name="T29" fmla="*/ 963850 h 4057"/>
              <a:gd name="T30" fmla="*/ 3096419 w 4008"/>
              <a:gd name="T31" fmla="*/ 1116288 h 4057"/>
              <a:gd name="T32" fmla="*/ 3110706 w 4008"/>
              <a:gd name="T33" fmla="*/ 1311598 h 4057"/>
              <a:gd name="T34" fmla="*/ 3175000 w 4008"/>
              <a:gd name="T35" fmla="*/ 1483885 h 4057"/>
              <a:gd name="T36" fmla="*/ 3131344 w 4008"/>
              <a:gd name="T37" fmla="*/ 1734772 h 4057"/>
              <a:gd name="T38" fmla="*/ 3151981 w 4008"/>
              <a:gd name="T39" fmla="*/ 1918967 h 4057"/>
              <a:gd name="T40" fmla="*/ 3044031 w 4008"/>
              <a:gd name="T41" fmla="*/ 2143654 h 4057"/>
              <a:gd name="T42" fmla="*/ 3005138 w 4008"/>
              <a:gd name="T43" fmla="*/ 2324673 h 4057"/>
              <a:gd name="T44" fmla="*/ 2866231 w 4008"/>
              <a:gd name="T45" fmla="*/ 2496960 h 4057"/>
              <a:gd name="T46" fmla="*/ 2770188 w 4008"/>
              <a:gd name="T47" fmla="*/ 2657337 h 4057"/>
              <a:gd name="T48" fmla="*/ 2597944 w 4008"/>
              <a:gd name="T49" fmla="*/ 2821683 h 4057"/>
              <a:gd name="T50" fmla="*/ 2463006 w 4008"/>
              <a:gd name="T51" fmla="*/ 2949509 h 4057"/>
              <a:gd name="T52" fmla="*/ 2242344 w 4008"/>
              <a:gd name="T53" fmla="*/ 3024139 h 4057"/>
              <a:gd name="T54" fmla="*/ 2105819 w 4008"/>
              <a:gd name="T55" fmla="*/ 3135292 h 4057"/>
              <a:gd name="T56" fmla="*/ 1847057 w 4008"/>
              <a:gd name="T57" fmla="*/ 3032873 h 4057"/>
              <a:gd name="T58" fmla="*/ 1742282 w 4008"/>
              <a:gd name="T59" fmla="*/ 3218656 h 4057"/>
              <a:gd name="T60" fmla="*/ 1648619 w 4008"/>
              <a:gd name="T61" fmla="*/ 3053515 h 4057"/>
              <a:gd name="T62" fmla="*/ 1415256 w 4008"/>
              <a:gd name="T63" fmla="*/ 3200395 h 4057"/>
              <a:gd name="T64" fmla="*/ 1250950 w 4008"/>
              <a:gd name="T65" fmla="*/ 3125765 h 4057"/>
              <a:gd name="T66" fmla="*/ 1016000 w 4008"/>
              <a:gd name="T67" fmla="*/ 3083685 h 4057"/>
              <a:gd name="T68" fmla="*/ 865981 w 4008"/>
              <a:gd name="T69" fmla="*/ 2979679 h 4057"/>
              <a:gd name="T70" fmla="*/ 644525 w 4008"/>
              <a:gd name="T71" fmla="*/ 2872496 h 4057"/>
              <a:gd name="T72" fmla="*/ 550069 w 4008"/>
              <a:gd name="T73" fmla="*/ 2715295 h 4057"/>
              <a:gd name="T74" fmla="*/ 350838 w 4008"/>
              <a:gd name="T75" fmla="*/ 2582706 h 4057"/>
              <a:gd name="T76" fmla="*/ 359569 w 4008"/>
              <a:gd name="T77" fmla="*/ 2361195 h 4057"/>
              <a:gd name="T78" fmla="*/ 130175 w 4008"/>
              <a:gd name="T79" fmla="*/ 2211933 h 4057"/>
              <a:gd name="T80" fmla="*/ 203994 w 4008"/>
              <a:gd name="T81" fmla="*/ 2005507 h 4057"/>
              <a:gd name="T82" fmla="*/ 22225 w 4008"/>
              <a:gd name="T83" fmla="*/ 1819724 h 4057"/>
              <a:gd name="T84" fmla="*/ 141288 w 4008"/>
              <a:gd name="T85" fmla="*/ 1633941 h 4057"/>
              <a:gd name="T86" fmla="*/ 12700 w 4008"/>
              <a:gd name="T87" fmla="*/ 1415605 h 4057"/>
              <a:gd name="T88" fmla="*/ 82550 w 4008"/>
              <a:gd name="T89" fmla="*/ 1248083 h 4057"/>
              <a:gd name="T90" fmla="*/ 121444 w 4008"/>
              <a:gd name="T91" fmla="*/ 1028954 h 4057"/>
              <a:gd name="T92" fmla="*/ 223838 w 4008"/>
              <a:gd name="T93" fmla="*/ 873341 h 4057"/>
              <a:gd name="T94" fmla="*/ 307181 w 4008"/>
              <a:gd name="T95" fmla="*/ 674854 h 4057"/>
              <a:gd name="T96" fmla="*/ 430213 w 4008"/>
              <a:gd name="T97" fmla="*/ 535120 h 4057"/>
              <a:gd name="T98" fmla="*/ 1311275 w 4008"/>
              <a:gd name="T99" fmla="*/ 1560103 h 4057"/>
              <a:gd name="T100" fmla="*/ 1430338 w 4008"/>
              <a:gd name="T101" fmla="*/ 1826870 h 4057"/>
              <a:gd name="T102" fmla="*/ 1727994 w 4008"/>
              <a:gd name="T103" fmla="*/ 1855452 h 4057"/>
              <a:gd name="T104" fmla="*/ 1897063 w 4008"/>
              <a:gd name="T105" fmla="*/ 1618061 h 4057"/>
              <a:gd name="T106" fmla="*/ 1778000 w 4008"/>
              <a:gd name="T107" fmla="*/ 1350502 h 4057"/>
              <a:gd name="T108" fmla="*/ 1480344 w 4008"/>
              <a:gd name="T109" fmla="*/ 1321920 h 4057"/>
              <a:gd name="T110" fmla="*/ 1847850 w 4008"/>
              <a:gd name="T111" fmla="*/ 1978513 h 4057"/>
              <a:gd name="T112" fmla="*/ 2281238 w 4008"/>
              <a:gd name="T113" fmla="*/ 2134126 h 4057"/>
              <a:gd name="T114" fmla="*/ 2025650 w 4008"/>
              <a:gd name="T115" fmla="*/ 1392581 h 4057"/>
              <a:gd name="T116" fmla="*/ 2131219 w 4008"/>
              <a:gd name="T117" fmla="*/ 905892 h 4057"/>
              <a:gd name="T118" fmla="*/ 1184275 w 4008"/>
              <a:gd name="T119" fmla="*/ 1772881 h 4057"/>
              <a:gd name="T120" fmla="*/ 1093788 w 4008"/>
              <a:gd name="T121" fmla="*/ 2288152 h 4057"/>
              <a:gd name="T122" fmla="*/ 1257300 w 4008"/>
              <a:gd name="T123" fmla="*/ 792358 h 405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08"/>
              <a:gd name="T187" fmla="*/ 0 h 4057"/>
              <a:gd name="T188" fmla="*/ 4008 w 4008"/>
              <a:gd name="T189" fmla="*/ 4057 h 405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08" h="4057">
                <a:moveTo>
                  <a:pt x="562" y="683"/>
                </a:moveTo>
                <a:lnTo>
                  <a:pt x="659" y="746"/>
                </a:lnTo>
                <a:lnTo>
                  <a:pt x="667" y="752"/>
                </a:lnTo>
                <a:lnTo>
                  <a:pt x="673" y="759"/>
                </a:lnTo>
                <a:lnTo>
                  <a:pt x="678" y="765"/>
                </a:lnTo>
                <a:lnTo>
                  <a:pt x="683" y="773"/>
                </a:lnTo>
                <a:lnTo>
                  <a:pt x="721" y="733"/>
                </a:lnTo>
                <a:lnTo>
                  <a:pt x="761" y="696"/>
                </a:lnTo>
                <a:lnTo>
                  <a:pt x="801" y="659"/>
                </a:lnTo>
                <a:lnTo>
                  <a:pt x="843" y="622"/>
                </a:lnTo>
                <a:lnTo>
                  <a:pt x="778" y="532"/>
                </a:lnTo>
                <a:lnTo>
                  <a:pt x="774" y="526"/>
                </a:lnTo>
                <a:lnTo>
                  <a:pt x="771" y="520"/>
                </a:lnTo>
                <a:lnTo>
                  <a:pt x="769" y="513"/>
                </a:lnTo>
                <a:lnTo>
                  <a:pt x="767" y="506"/>
                </a:lnTo>
                <a:lnTo>
                  <a:pt x="766" y="498"/>
                </a:lnTo>
                <a:lnTo>
                  <a:pt x="765" y="491"/>
                </a:lnTo>
                <a:lnTo>
                  <a:pt x="765" y="485"/>
                </a:lnTo>
                <a:lnTo>
                  <a:pt x="766" y="478"/>
                </a:lnTo>
                <a:lnTo>
                  <a:pt x="767" y="471"/>
                </a:lnTo>
                <a:lnTo>
                  <a:pt x="769" y="464"/>
                </a:lnTo>
                <a:lnTo>
                  <a:pt x="772" y="458"/>
                </a:lnTo>
                <a:lnTo>
                  <a:pt x="775" y="452"/>
                </a:lnTo>
                <a:lnTo>
                  <a:pt x="779" y="446"/>
                </a:lnTo>
                <a:lnTo>
                  <a:pt x="784" y="441"/>
                </a:lnTo>
                <a:lnTo>
                  <a:pt x="789" y="435"/>
                </a:lnTo>
                <a:lnTo>
                  <a:pt x="795" y="430"/>
                </a:lnTo>
                <a:lnTo>
                  <a:pt x="890" y="362"/>
                </a:lnTo>
                <a:lnTo>
                  <a:pt x="896" y="358"/>
                </a:lnTo>
                <a:lnTo>
                  <a:pt x="902" y="355"/>
                </a:lnTo>
                <a:lnTo>
                  <a:pt x="909" y="352"/>
                </a:lnTo>
                <a:lnTo>
                  <a:pt x="916" y="351"/>
                </a:lnTo>
                <a:lnTo>
                  <a:pt x="922" y="349"/>
                </a:lnTo>
                <a:lnTo>
                  <a:pt x="929" y="349"/>
                </a:lnTo>
                <a:lnTo>
                  <a:pt x="936" y="349"/>
                </a:lnTo>
                <a:lnTo>
                  <a:pt x="943" y="350"/>
                </a:lnTo>
                <a:lnTo>
                  <a:pt x="951" y="351"/>
                </a:lnTo>
                <a:lnTo>
                  <a:pt x="957" y="353"/>
                </a:lnTo>
                <a:lnTo>
                  <a:pt x="964" y="356"/>
                </a:lnTo>
                <a:lnTo>
                  <a:pt x="970" y="359"/>
                </a:lnTo>
                <a:lnTo>
                  <a:pt x="976" y="363"/>
                </a:lnTo>
                <a:lnTo>
                  <a:pt x="981" y="368"/>
                </a:lnTo>
                <a:lnTo>
                  <a:pt x="986" y="374"/>
                </a:lnTo>
                <a:lnTo>
                  <a:pt x="991" y="380"/>
                </a:lnTo>
                <a:lnTo>
                  <a:pt x="1056" y="470"/>
                </a:lnTo>
                <a:lnTo>
                  <a:pt x="1103" y="442"/>
                </a:lnTo>
                <a:lnTo>
                  <a:pt x="1150" y="416"/>
                </a:lnTo>
                <a:lnTo>
                  <a:pt x="1197" y="391"/>
                </a:lnTo>
                <a:lnTo>
                  <a:pt x="1246" y="367"/>
                </a:lnTo>
                <a:lnTo>
                  <a:pt x="1198" y="270"/>
                </a:lnTo>
                <a:lnTo>
                  <a:pt x="1196" y="263"/>
                </a:lnTo>
                <a:lnTo>
                  <a:pt x="1194" y="256"/>
                </a:lnTo>
                <a:lnTo>
                  <a:pt x="1192" y="249"/>
                </a:lnTo>
                <a:lnTo>
                  <a:pt x="1192" y="241"/>
                </a:lnTo>
                <a:lnTo>
                  <a:pt x="1192" y="234"/>
                </a:lnTo>
                <a:lnTo>
                  <a:pt x="1192" y="227"/>
                </a:lnTo>
                <a:lnTo>
                  <a:pt x="1194" y="220"/>
                </a:lnTo>
                <a:lnTo>
                  <a:pt x="1196" y="214"/>
                </a:lnTo>
                <a:lnTo>
                  <a:pt x="1198" y="207"/>
                </a:lnTo>
                <a:lnTo>
                  <a:pt x="1202" y="201"/>
                </a:lnTo>
                <a:lnTo>
                  <a:pt x="1206" y="195"/>
                </a:lnTo>
                <a:lnTo>
                  <a:pt x="1211" y="190"/>
                </a:lnTo>
                <a:lnTo>
                  <a:pt x="1215" y="185"/>
                </a:lnTo>
                <a:lnTo>
                  <a:pt x="1221" y="179"/>
                </a:lnTo>
                <a:lnTo>
                  <a:pt x="1227" y="175"/>
                </a:lnTo>
                <a:lnTo>
                  <a:pt x="1233" y="172"/>
                </a:lnTo>
                <a:lnTo>
                  <a:pt x="1338" y="123"/>
                </a:lnTo>
                <a:lnTo>
                  <a:pt x="1345" y="120"/>
                </a:lnTo>
                <a:lnTo>
                  <a:pt x="1352" y="117"/>
                </a:lnTo>
                <a:lnTo>
                  <a:pt x="1359" y="115"/>
                </a:lnTo>
                <a:lnTo>
                  <a:pt x="1366" y="115"/>
                </a:lnTo>
                <a:lnTo>
                  <a:pt x="1373" y="115"/>
                </a:lnTo>
                <a:lnTo>
                  <a:pt x="1380" y="115"/>
                </a:lnTo>
                <a:lnTo>
                  <a:pt x="1387" y="117"/>
                </a:lnTo>
                <a:lnTo>
                  <a:pt x="1394" y="120"/>
                </a:lnTo>
                <a:lnTo>
                  <a:pt x="1401" y="122"/>
                </a:lnTo>
                <a:lnTo>
                  <a:pt x="1407" y="126"/>
                </a:lnTo>
                <a:lnTo>
                  <a:pt x="1412" y="129"/>
                </a:lnTo>
                <a:lnTo>
                  <a:pt x="1418" y="134"/>
                </a:lnTo>
                <a:lnTo>
                  <a:pt x="1423" y="139"/>
                </a:lnTo>
                <a:lnTo>
                  <a:pt x="1427" y="144"/>
                </a:lnTo>
                <a:lnTo>
                  <a:pt x="1432" y="150"/>
                </a:lnTo>
                <a:lnTo>
                  <a:pt x="1435" y="156"/>
                </a:lnTo>
                <a:lnTo>
                  <a:pt x="1485" y="262"/>
                </a:lnTo>
                <a:lnTo>
                  <a:pt x="1488" y="269"/>
                </a:lnTo>
                <a:lnTo>
                  <a:pt x="1490" y="276"/>
                </a:lnTo>
                <a:lnTo>
                  <a:pt x="1542" y="262"/>
                </a:lnTo>
                <a:lnTo>
                  <a:pt x="1594" y="249"/>
                </a:lnTo>
                <a:lnTo>
                  <a:pt x="1645" y="237"/>
                </a:lnTo>
                <a:lnTo>
                  <a:pt x="1697" y="227"/>
                </a:lnTo>
                <a:lnTo>
                  <a:pt x="1670" y="118"/>
                </a:lnTo>
                <a:lnTo>
                  <a:pt x="1668" y="111"/>
                </a:lnTo>
                <a:lnTo>
                  <a:pt x="1668" y="104"/>
                </a:lnTo>
                <a:lnTo>
                  <a:pt x="1668" y="97"/>
                </a:lnTo>
                <a:lnTo>
                  <a:pt x="1668" y="90"/>
                </a:lnTo>
                <a:lnTo>
                  <a:pt x="1670" y="83"/>
                </a:lnTo>
                <a:lnTo>
                  <a:pt x="1672" y="76"/>
                </a:lnTo>
                <a:lnTo>
                  <a:pt x="1674" y="70"/>
                </a:lnTo>
                <a:lnTo>
                  <a:pt x="1678" y="64"/>
                </a:lnTo>
                <a:lnTo>
                  <a:pt x="1681" y="58"/>
                </a:lnTo>
                <a:lnTo>
                  <a:pt x="1686" y="52"/>
                </a:lnTo>
                <a:lnTo>
                  <a:pt x="1691" y="47"/>
                </a:lnTo>
                <a:lnTo>
                  <a:pt x="1696" y="42"/>
                </a:lnTo>
                <a:lnTo>
                  <a:pt x="1702" y="38"/>
                </a:lnTo>
                <a:lnTo>
                  <a:pt x="1708" y="35"/>
                </a:lnTo>
                <a:lnTo>
                  <a:pt x="1716" y="32"/>
                </a:lnTo>
                <a:lnTo>
                  <a:pt x="1723" y="30"/>
                </a:lnTo>
                <a:lnTo>
                  <a:pt x="1834" y="2"/>
                </a:lnTo>
                <a:lnTo>
                  <a:pt x="1843" y="0"/>
                </a:lnTo>
                <a:lnTo>
                  <a:pt x="1850" y="0"/>
                </a:lnTo>
                <a:lnTo>
                  <a:pt x="1857" y="0"/>
                </a:lnTo>
                <a:lnTo>
                  <a:pt x="1864" y="0"/>
                </a:lnTo>
                <a:lnTo>
                  <a:pt x="1871" y="2"/>
                </a:lnTo>
                <a:lnTo>
                  <a:pt x="1877" y="4"/>
                </a:lnTo>
                <a:lnTo>
                  <a:pt x="1884" y="6"/>
                </a:lnTo>
                <a:lnTo>
                  <a:pt x="1890" y="10"/>
                </a:lnTo>
                <a:lnTo>
                  <a:pt x="1895" y="14"/>
                </a:lnTo>
                <a:lnTo>
                  <a:pt x="1901" y="18"/>
                </a:lnTo>
                <a:lnTo>
                  <a:pt x="1907" y="23"/>
                </a:lnTo>
                <a:lnTo>
                  <a:pt x="1911" y="28"/>
                </a:lnTo>
                <a:lnTo>
                  <a:pt x="1915" y="34"/>
                </a:lnTo>
                <a:lnTo>
                  <a:pt x="1919" y="40"/>
                </a:lnTo>
                <a:lnTo>
                  <a:pt x="1921" y="47"/>
                </a:lnTo>
                <a:lnTo>
                  <a:pt x="1924" y="54"/>
                </a:lnTo>
                <a:lnTo>
                  <a:pt x="1952" y="166"/>
                </a:lnTo>
                <a:lnTo>
                  <a:pt x="1953" y="175"/>
                </a:lnTo>
                <a:lnTo>
                  <a:pt x="1954" y="185"/>
                </a:lnTo>
                <a:lnTo>
                  <a:pt x="1954" y="193"/>
                </a:lnTo>
                <a:lnTo>
                  <a:pt x="1952" y="202"/>
                </a:lnTo>
                <a:lnTo>
                  <a:pt x="2003" y="201"/>
                </a:lnTo>
                <a:lnTo>
                  <a:pt x="2054" y="201"/>
                </a:lnTo>
                <a:lnTo>
                  <a:pt x="2105" y="203"/>
                </a:lnTo>
                <a:lnTo>
                  <a:pt x="2155" y="207"/>
                </a:lnTo>
                <a:lnTo>
                  <a:pt x="2155" y="198"/>
                </a:lnTo>
                <a:lnTo>
                  <a:pt x="2157" y="189"/>
                </a:lnTo>
                <a:lnTo>
                  <a:pt x="2174" y="74"/>
                </a:lnTo>
                <a:lnTo>
                  <a:pt x="2175" y="67"/>
                </a:lnTo>
                <a:lnTo>
                  <a:pt x="2177" y="60"/>
                </a:lnTo>
                <a:lnTo>
                  <a:pt x="2180" y="53"/>
                </a:lnTo>
                <a:lnTo>
                  <a:pt x="2183" y="47"/>
                </a:lnTo>
                <a:lnTo>
                  <a:pt x="2187" y="41"/>
                </a:lnTo>
                <a:lnTo>
                  <a:pt x="2192" y="36"/>
                </a:lnTo>
                <a:lnTo>
                  <a:pt x="2197" y="31"/>
                </a:lnTo>
                <a:lnTo>
                  <a:pt x="2202" y="26"/>
                </a:lnTo>
                <a:lnTo>
                  <a:pt x="2208" y="23"/>
                </a:lnTo>
                <a:lnTo>
                  <a:pt x="2214" y="19"/>
                </a:lnTo>
                <a:lnTo>
                  <a:pt x="2221" y="17"/>
                </a:lnTo>
                <a:lnTo>
                  <a:pt x="2228" y="15"/>
                </a:lnTo>
                <a:lnTo>
                  <a:pt x="2235" y="13"/>
                </a:lnTo>
                <a:lnTo>
                  <a:pt x="2242" y="12"/>
                </a:lnTo>
                <a:lnTo>
                  <a:pt x="2249" y="12"/>
                </a:lnTo>
                <a:lnTo>
                  <a:pt x="2256" y="13"/>
                </a:lnTo>
                <a:lnTo>
                  <a:pt x="2371" y="30"/>
                </a:lnTo>
                <a:lnTo>
                  <a:pt x="2378" y="32"/>
                </a:lnTo>
                <a:lnTo>
                  <a:pt x="2385" y="34"/>
                </a:lnTo>
                <a:lnTo>
                  <a:pt x="2392" y="36"/>
                </a:lnTo>
                <a:lnTo>
                  <a:pt x="2398" y="40"/>
                </a:lnTo>
                <a:lnTo>
                  <a:pt x="2404" y="44"/>
                </a:lnTo>
                <a:lnTo>
                  <a:pt x="2409" y="48"/>
                </a:lnTo>
                <a:lnTo>
                  <a:pt x="2415" y="53"/>
                </a:lnTo>
                <a:lnTo>
                  <a:pt x="2419" y="59"/>
                </a:lnTo>
                <a:lnTo>
                  <a:pt x="2423" y="65"/>
                </a:lnTo>
                <a:lnTo>
                  <a:pt x="2426" y="71"/>
                </a:lnTo>
                <a:lnTo>
                  <a:pt x="2429" y="78"/>
                </a:lnTo>
                <a:lnTo>
                  <a:pt x="2431" y="84"/>
                </a:lnTo>
                <a:lnTo>
                  <a:pt x="2433" y="91"/>
                </a:lnTo>
                <a:lnTo>
                  <a:pt x="2433" y="98"/>
                </a:lnTo>
                <a:lnTo>
                  <a:pt x="2433" y="105"/>
                </a:lnTo>
                <a:lnTo>
                  <a:pt x="2433" y="113"/>
                </a:lnTo>
                <a:lnTo>
                  <a:pt x="2416" y="228"/>
                </a:lnTo>
                <a:lnTo>
                  <a:pt x="2414" y="236"/>
                </a:lnTo>
                <a:lnTo>
                  <a:pt x="2410" y="245"/>
                </a:lnTo>
                <a:lnTo>
                  <a:pt x="2464" y="258"/>
                </a:lnTo>
                <a:lnTo>
                  <a:pt x="2518" y="273"/>
                </a:lnTo>
                <a:lnTo>
                  <a:pt x="2571" y="289"/>
                </a:lnTo>
                <a:lnTo>
                  <a:pt x="2624" y="306"/>
                </a:lnTo>
                <a:lnTo>
                  <a:pt x="2626" y="301"/>
                </a:lnTo>
                <a:lnTo>
                  <a:pt x="2675" y="197"/>
                </a:lnTo>
                <a:lnTo>
                  <a:pt x="2678" y="190"/>
                </a:lnTo>
                <a:lnTo>
                  <a:pt x="2682" y="184"/>
                </a:lnTo>
                <a:lnTo>
                  <a:pt x="2687" y="178"/>
                </a:lnTo>
                <a:lnTo>
                  <a:pt x="2692" y="173"/>
                </a:lnTo>
                <a:lnTo>
                  <a:pt x="2697" y="168"/>
                </a:lnTo>
                <a:lnTo>
                  <a:pt x="2703" y="165"/>
                </a:lnTo>
                <a:lnTo>
                  <a:pt x="2709" y="161"/>
                </a:lnTo>
                <a:lnTo>
                  <a:pt x="2715" y="159"/>
                </a:lnTo>
                <a:lnTo>
                  <a:pt x="2722" y="157"/>
                </a:lnTo>
                <a:lnTo>
                  <a:pt x="2730" y="155"/>
                </a:lnTo>
                <a:lnTo>
                  <a:pt x="2736" y="154"/>
                </a:lnTo>
                <a:lnTo>
                  <a:pt x="2743" y="154"/>
                </a:lnTo>
                <a:lnTo>
                  <a:pt x="2750" y="155"/>
                </a:lnTo>
                <a:lnTo>
                  <a:pt x="2757" y="156"/>
                </a:lnTo>
                <a:lnTo>
                  <a:pt x="2764" y="158"/>
                </a:lnTo>
                <a:lnTo>
                  <a:pt x="2771" y="161"/>
                </a:lnTo>
                <a:lnTo>
                  <a:pt x="2877" y="210"/>
                </a:lnTo>
                <a:lnTo>
                  <a:pt x="2883" y="213"/>
                </a:lnTo>
                <a:lnTo>
                  <a:pt x="2889" y="217"/>
                </a:lnTo>
                <a:lnTo>
                  <a:pt x="2895" y="222"/>
                </a:lnTo>
                <a:lnTo>
                  <a:pt x="2900" y="227"/>
                </a:lnTo>
                <a:lnTo>
                  <a:pt x="2904" y="232"/>
                </a:lnTo>
                <a:lnTo>
                  <a:pt x="2908" y="238"/>
                </a:lnTo>
                <a:lnTo>
                  <a:pt x="2911" y="244"/>
                </a:lnTo>
                <a:lnTo>
                  <a:pt x="2914" y="251"/>
                </a:lnTo>
                <a:lnTo>
                  <a:pt x="2916" y="258"/>
                </a:lnTo>
                <a:lnTo>
                  <a:pt x="2917" y="265"/>
                </a:lnTo>
                <a:lnTo>
                  <a:pt x="2918" y="272"/>
                </a:lnTo>
                <a:lnTo>
                  <a:pt x="2918" y="278"/>
                </a:lnTo>
                <a:lnTo>
                  <a:pt x="2918" y="285"/>
                </a:lnTo>
                <a:lnTo>
                  <a:pt x="2916" y="292"/>
                </a:lnTo>
                <a:lnTo>
                  <a:pt x="2914" y="299"/>
                </a:lnTo>
                <a:lnTo>
                  <a:pt x="2912" y="306"/>
                </a:lnTo>
                <a:lnTo>
                  <a:pt x="2863" y="412"/>
                </a:lnTo>
                <a:lnTo>
                  <a:pt x="2908" y="438"/>
                </a:lnTo>
                <a:lnTo>
                  <a:pt x="2954" y="464"/>
                </a:lnTo>
                <a:lnTo>
                  <a:pt x="2998" y="491"/>
                </a:lnTo>
                <a:lnTo>
                  <a:pt x="3041" y="520"/>
                </a:lnTo>
                <a:lnTo>
                  <a:pt x="3042" y="519"/>
                </a:lnTo>
                <a:lnTo>
                  <a:pt x="3116" y="429"/>
                </a:lnTo>
                <a:lnTo>
                  <a:pt x="3121" y="424"/>
                </a:lnTo>
                <a:lnTo>
                  <a:pt x="3127" y="419"/>
                </a:lnTo>
                <a:lnTo>
                  <a:pt x="3132" y="415"/>
                </a:lnTo>
                <a:lnTo>
                  <a:pt x="3138" y="411"/>
                </a:lnTo>
                <a:lnTo>
                  <a:pt x="3145" y="408"/>
                </a:lnTo>
                <a:lnTo>
                  <a:pt x="3151" y="406"/>
                </a:lnTo>
                <a:lnTo>
                  <a:pt x="3158" y="404"/>
                </a:lnTo>
                <a:lnTo>
                  <a:pt x="3165" y="403"/>
                </a:lnTo>
                <a:lnTo>
                  <a:pt x="3172" y="403"/>
                </a:lnTo>
                <a:lnTo>
                  <a:pt x="3179" y="403"/>
                </a:lnTo>
                <a:lnTo>
                  <a:pt x="3186" y="404"/>
                </a:lnTo>
                <a:lnTo>
                  <a:pt x="3193" y="406"/>
                </a:lnTo>
                <a:lnTo>
                  <a:pt x="3200" y="408"/>
                </a:lnTo>
                <a:lnTo>
                  <a:pt x="3206" y="411"/>
                </a:lnTo>
                <a:lnTo>
                  <a:pt x="3212" y="415"/>
                </a:lnTo>
                <a:lnTo>
                  <a:pt x="3218" y="419"/>
                </a:lnTo>
                <a:lnTo>
                  <a:pt x="3309" y="492"/>
                </a:lnTo>
                <a:lnTo>
                  <a:pt x="3314" y="497"/>
                </a:lnTo>
                <a:lnTo>
                  <a:pt x="3319" y="504"/>
                </a:lnTo>
                <a:lnTo>
                  <a:pt x="3323" y="509"/>
                </a:lnTo>
                <a:lnTo>
                  <a:pt x="3327" y="515"/>
                </a:lnTo>
                <a:lnTo>
                  <a:pt x="3330" y="522"/>
                </a:lnTo>
                <a:lnTo>
                  <a:pt x="3332" y="528"/>
                </a:lnTo>
                <a:lnTo>
                  <a:pt x="3334" y="535"/>
                </a:lnTo>
                <a:lnTo>
                  <a:pt x="3335" y="542"/>
                </a:lnTo>
                <a:lnTo>
                  <a:pt x="3335" y="549"/>
                </a:lnTo>
                <a:lnTo>
                  <a:pt x="3335" y="556"/>
                </a:lnTo>
                <a:lnTo>
                  <a:pt x="3334" y="562"/>
                </a:lnTo>
                <a:lnTo>
                  <a:pt x="3332" y="570"/>
                </a:lnTo>
                <a:lnTo>
                  <a:pt x="3330" y="577"/>
                </a:lnTo>
                <a:lnTo>
                  <a:pt x="3327" y="583"/>
                </a:lnTo>
                <a:lnTo>
                  <a:pt x="3323" y="589"/>
                </a:lnTo>
                <a:lnTo>
                  <a:pt x="3319" y="595"/>
                </a:lnTo>
                <a:lnTo>
                  <a:pt x="3246" y="683"/>
                </a:lnTo>
                <a:lnTo>
                  <a:pt x="3284" y="720"/>
                </a:lnTo>
                <a:lnTo>
                  <a:pt x="3321" y="757"/>
                </a:lnTo>
                <a:lnTo>
                  <a:pt x="3356" y="795"/>
                </a:lnTo>
                <a:lnTo>
                  <a:pt x="3392" y="835"/>
                </a:lnTo>
                <a:lnTo>
                  <a:pt x="3477" y="769"/>
                </a:lnTo>
                <a:lnTo>
                  <a:pt x="3484" y="765"/>
                </a:lnTo>
                <a:lnTo>
                  <a:pt x="3490" y="761"/>
                </a:lnTo>
                <a:lnTo>
                  <a:pt x="3497" y="759"/>
                </a:lnTo>
                <a:lnTo>
                  <a:pt x="3504" y="756"/>
                </a:lnTo>
                <a:lnTo>
                  <a:pt x="3511" y="755"/>
                </a:lnTo>
                <a:lnTo>
                  <a:pt x="3518" y="753"/>
                </a:lnTo>
                <a:lnTo>
                  <a:pt x="3525" y="753"/>
                </a:lnTo>
                <a:lnTo>
                  <a:pt x="3531" y="755"/>
                </a:lnTo>
                <a:lnTo>
                  <a:pt x="3538" y="756"/>
                </a:lnTo>
                <a:lnTo>
                  <a:pt x="3545" y="758"/>
                </a:lnTo>
                <a:lnTo>
                  <a:pt x="3551" y="760"/>
                </a:lnTo>
                <a:lnTo>
                  <a:pt x="3559" y="763"/>
                </a:lnTo>
                <a:lnTo>
                  <a:pt x="3564" y="767"/>
                </a:lnTo>
                <a:lnTo>
                  <a:pt x="3570" y="772"/>
                </a:lnTo>
                <a:lnTo>
                  <a:pt x="3575" y="777"/>
                </a:lnTo>
                <a:lnTo>
                  <a:pt x="3580" y="782"/>
                </a:lnTo>
                <a:lnTo>
                  <a:pt x="3651" y="874"/>
                </a:lnTo>
                <a:lnTo>
                  <a:pt x="3655" y="880"/>
                </a:lnTo>
                <a:lnTo>
                  <a:pt x="3658" y="887"/>
                </a:lnTo>
                <a:lnTo>
                  <a:pt x="3661" y="894"/>
                </a:lnTo>
                <a:lnTo>
                  <a:pt x="3663" y="900"/>
                </a:lnTo>
                <a:lnTo>
                  <a:pt x="3665" y="907"/>
                </a:lnTo>
                <a:lnTo>
                  <a:pt x="3665" y="914"/>
                </a:lnTo>
                <a:lnTo>
                  <a:pt x="3666" y="921"/>
                </a:lnTo>
                <a:lnTo>
                  <a:pt x="3665" y="928"/>
                </a:lnTo>
                <a:lnTo>
                  <a:pt x="3664" y="934"/>
                </a:lnTo>
                <a:lnTo>
                  <a:pt x="3662" y="941"/>
                </a:lnTo>
                <a:lnTo>
                  <a:pt x="3659" y="949"/>
                </a:lnTo>
                <a:lnTo>
                  <a:pt x="3656" y="955"/>
                </a:lnTo>
                <a:lnTo>
                  <a:pt x="3653" y="961"/>
                </a:lnTo>
                <a:lnTo>
                  <a:pt x="3648" y="966"/>
                </a:lnTo>
                <a:lnTo>
                  <a:pt x="3643" y="971"/>
                </a:lnTo>
                <a:lnTo>
                  <a:pt x="3638" y="976"/>
                </a:lnTo>
                <a:lnTo>
                  <a:pt x="3548" y="1045"/>
                </a:lnTo>
                <a:lnTo>
                  <a:pt x="3579" y="1095"/>
                </a:lnTo>
                <a:lnTo>
                  <a:pt x="3607" y="1145"/>
                </a:lnTo>
                <a:lnTo>
                  <a:pt x="3635" y="1195"/>
                </a:lnTo>
                <a:lnTo>
                  <a:pt x="3659" y="1247"/>
                </a:lnTo>
                <a:lnTo>
                  <a:pt x="3668" y="1244"/>
                </a:lnTo>
                <a:lnTo>
                  <a:pt x="3780" y="1214"/>
                </a:lnTo>
                <a:lnTo>
                  <a:pt x="3787" y="1213"/>
                </a:lnTo>
                <a:lnTo>
                  <a:pt x="3794" y="1212"/>
                </a:lnTo>
                <a:lnTo>
                  <a:pt x="3801" y="1212"/>
                </a:lnTo>
                <a:lnTo>
                  <a:pt x="3808" y="1212"/>
                </a:lnTo>
                <a:lnTo>
                  <a:pt x="3816" y="1214"/>
                </a:lnTo>
                <a:lnTo>
                  <a:pt x="3823" y="1215"/>
                </a:lnTo>
                <a:lnTo>
                  <a:pt x="3829" y="1218"/>
                </a:lnTo>
                <a:lnTo>
                  <a:pt x="3835" y="1221"/>
                </a:lnTo>
                <a:lnTo>
                  <a:pt x="3841" y="1225"/>
                </a:lnTo>
                <a:lnTo>
                  <a:pt x="3847" y="1229"/>
                </a:lnTo>
                <a:lnTo>
                  <a:pt x="3852" y="1234"/>
                </a:lnTo>
                <a:lnTo>
                  <a:pt x="3856" y="1239"/>
                </a:lnTo>
                <a:lnTo>
                  <a:pt x="3860" y="1245"/>
                </a:lnTo>
                <a:lnTo>
                  <a:pt x="3864" y="1251"/>
                </a:lnTo>
                <a:lnTo>
                  <a:pt x="3867" y="1258"/>
                </a:lnTo>
                <a:lnTo>
                  <a:pt x="3869" y="1266"/>
                </a:lnTo>
                <a:lnTo>
                  <a:pt x="3900" y="1377"/>
                </a:lnTo>
                <a:lnTo>
                  <a:pt x="3901" y="1384"/>
                </a:lnTo>
                <a:lnTo>
                  <a:pt x="3902" y="1392"/>
                </a:lnTo>
                <a:lnTo>
                  <a:pt x="3902" y="1399"/>
                </a:lnTo>
                <a:lnTo>
                  <a:pt x="3901" y="1406"/>
                </a:lnTo>
                <a:lnTo>
                  <a:pt x="3900" y="1413"/>
                </a:lnTo>
                <a:lnTo>
                  <a:pt x="3898" y="1420"/>
                </a:lnTo>
                <a:lnTo>
                  <a:pt x="3896" y="1426"/>
                </a:lnTo>
                <a:lnTo>
                  <a:pt x="3892" y="1432"/>
                </a:lnTo>
                <a:lnTo>
                  <a:pt x="3889" y="1438"/>
                </a:lnTo>
                <a:lnTo>
                  <a:pt x="3884" y="1444"/>
                </a:lnTo>
                <a:lnTo>
                  <a:pt x="3880" y="1449"/>
                </a:lnTo>
                <a:lnTo>
                  <a:pt x="3873" y="1453"/>
                </a:lnTo>
                <a:lnTo>
                  <a:pt x="3868" y="1458"/>
                </a:lnTo>
                <a:lnTo>
                  <a:pt x="3862" y="1462"/>
                </a:lnTo>
                <a:lnTo>
                  <a:pt x="3855" y="1465"/>
                </a:lnTo>
                <a:lnTo>
                  <a:pt x="3848" y="1467"/>
                </a:lnTo>
                <a:lnTo>
                  <a:pt x="3754" y="1492"/>
                </a:lnTo>
                <a:lnTo>
                  <a:pt x="3767" y="1536"/>
                </a:lnTo>
                <a:lnTo>
                  <a:pt x="3779" y="1580"/>
                </a:lnTo>
                <a:lnTo>
                  <a:pt x="3789" y="1624"/>
                </a:lnTo>
                <a:lnTo>
                  <a:pt x="3798" y="1669"/>
                </a:lnTo>
                <a:lnTo>
                  <a:pt x="3905" y="1653"/>
                </a:lnTo>
                <a:lnTo>
                  <a:pt x="3912" y="1652"/>
                </a:lnTo>
                <a:lnTo>
                  <a:pt x="3919" y="1652"/>
                </a:lnTo>
                <a:lnTo>
                  <a:pt x="3926" y="1652"/>
                </a:lnTo>
                <a:lnTo>
                  <a:pt x="3933" y="1654"/>
                </a:lnTo>
                <a:lnTo>
                  <a:pt x="3941" y="1656"/>
                </a:lnTo>
                <a:lnTo>
                  <a:pt x="3947" y="1658"/>
                </a:lnTo>
                <a:lnTo>
                  <a:pt x="3953" y="1662"/>
                </a:lnTo>
                <a:lnTo>
                  <a:pt x="3959" y="1665"/>
                </a:lnTo>
                <a:lnTo>
                  <a:pt x="3965" y="1670"/>
                </a:lnTo>
                <a:lnTo>
                  <a:pt x="3969" y="1674"/>
                </a:lnTo>
                <a:lnTo>
                  <a:pt x="3974" y="1680"/>
                </a:lnTo>
                <a:lnTo>
                  <a:pt x="3978" y="1685"/>
                </a:lnTo>
                <a:lnTo>
                  <a:pt x="3981" y="1692"/>
                </a:lnTo>
                <a:lnTo>
                  <a:pt x="3984" y="1698"/>
                </a:lnTo>
                <a:lnTo>
                  <a:pt x="3986" y="1705"/>
                </a:lnTo>
                <a:lnTo>
                  <a:pt x="3988" y="1713"/>
                </a:lnTo>
                <a:lnTo>
                  <a:pt x="4007" y="1827"/>
                </a:lnTo>
                <a:lnTo>
                  <a:pt x="4008" y="1834"/>
                </a:lnTo>
                <a:lnTo>
                  <a:pt x="4008" y="1842"/>
                </a:lnTo>
                <a:lnTo>
                  <a:pt x="4007" y="1850"/>
                </a:lnTo>
                <a:lnTo>
                  <a:pt x="4006" y="1856"/>
                </a:lnTo>
                <a:lnTo>
                  <a:pt x="4004" y="1863"/>
                </a:lnTo>
                <a:lnTo>
                  <a:pt x="4000" y="1869"/>
                </a:lnTo>
                <a:lnTo>
                  <a:pt x="3997" y="1876"/>
                </a:lnTo>
                <a:lnTo>
                  <a:pt x="3993" y="1881"/>
                </a:lnTo>
                <a:lnTo>
                  <a:pt x="3989" y="1887"/>
                </a:lnTo>
                <a:lnTo>
                  <a:pt x="3984" y="1892"/>
                </a:lnTo>
                <a:lnTo>
                  <a:pt x="3979" y="1896"/>
                </a:lnTo>
                <a:lnTo>
                  <a:pt x="3973" y="1901"/>
                </a:lnTo>
                <a:lnTo>
                  <a:pt x="3967" y="1905"/>
                </a:lnTo>
                <a:lnTo>
                  <a:pt x="3961" y="1907"/>
                </a:lnTo>
                <a:lnTo>
                  <a:pt x="3954" y="1910"/>
                </a:lnTo>
                <a:lnTo>
                  <a:pt x="3946" y="1911"/>
                </a:lnTo>
                <a:lnTo>
                  <a:pt x="3832" y="1929"/>
                </a:lnTo>
                <a:lnTo>
                  <a:pt x="3831" y="1929"/>
                </a:lnTo>
                <a:lnTo>
                  <a:pt x="3833" y="1990"/>
                </a:lnTo>
                <a:lnTo>
                  <a:pt x="3833" y="2052"/>
                </a:lnTo>
                <a:lnTo>
                  <a:pt x="3831" y="2113"/>
                </a:lnTo>
                <a:lnTo>
                  <a:pt x="3827" y="2174"/>
                </a:lnTo>
                <a:lnTo>
                  <a:pt x="3930" y="2182"/>
                </a:lnTo>
                <a:lnTo>
                  <a:pt x="3937" y="2183"/>
                </a:lnTo>
                <a:lnTo>
                  <a:pt x="3945" y="2185"/>
                </a:lnTo>
                <a:lnTo>
                  <a:pt x="3952" y="2187"/>
                </a:lnTo>
                <a:lnTo>
                  <a:pt x="3958" y="2190"/>
                </a:lnTo>
                <a:lnTo>
                  <a:pt x="3964" y="2194"/>
                </a:lnTo>
                <a:lnTo>
                  <a:pt x="3970" y="2198"/>
                </a:lnTo>
                <a:lnTo>
                  <a:pt x="3975" y="2203"/>
                </a:lnTo>
                <a:lnTo>
                  <a:pt x="3979" y="2208"/>
                </a:lnTo>
                <a:lnTo>
                  <a:pt x="3984" y="2213"/>
                </a:lnTo>
                <a:lnTo>
                  <a:pt x="3987" y="2220"/>
                </a:lnTo>
                <a:lnTo>
                  <a:pt x="3990" y="2226"/>
                </a:lnTo>
                <a:lnTo>
                  <a:pt x="3993" y="2233"/>
                </a:lnTo>
                <a:lnTo>
                  <a:pt x="3995" y="2239"/>
                </a:lnTo>
                <a:lnTo>
                  <a:pt x="3996" y="2246"/>
                </a:lnTo>
                <a:lnTo>
                  <a:pt x="3996" y="2253"/>
                </a:lnTo>
                <a:lnTo>
                  <a:pt x="3996" y="2261"/>
                </a:lnTo>
                <a:lnTo>
                  <a:pt x="3986" y="2377"/>
                </a:lnTo>
                <a:lnTo>
                  <a:pt x="3986" y="2384"/>
                </a:lnTo>
                <a:lnTo>
                  <a:pt x="3984" y="2391"/>
                </a:lnTo>
                <a:lnTo>
                  <a:pt x="3981" y="2398"/>
                </a:lnTo>
                <a:lnTo>
                  <a:pt x="3979" y="2404"/>
                </a:lnTo>
                <a:lnTo>
                  <a:pt x="3975" y="2411"/>
                </a:lnTo>
                <a:lnTo>
                  <a:pt x="3971" y="2417"/>
                </a:lnTo>
                <a:lnTo>
                  <a:pt x="3966" y="2422"/>
                </a:lnTo>
                <a:lnTo>
                  <a:pt x="3961" y="2426"/>
                </a:lnTo>
                <a:lnTo>
                  <a:pt x="3956" y="2431"/>
                </a:lnTo>
                <a:lnTo>
                  <a:pt x="3950" y="2434"/>
                </a:lnTo>
                <a:lnTo>
                  <a:pt x="3944" y="2437"/>
                </a:lnTo>
                <a:lnTo>
                  <a:pt x="3936" y="2440"/>
                </a:lnTo>
                <a:lnTo>
                  <a:pt x="3930" y="2442"/>
                </a:lnTo>
                <a:lnTo>
                  <a:pt x="3923" y="2443"/>
                </a:lnTo>
                <a:lnTo>
                  <a:pt x="3915" y="2443"/>
                </a:lnTo>
                <a:lnTo>
                  <a:pt x="3908" y="2443"/>
                </a:lnTo>
                <a:lnTo>
                  <a:pt x="3792" y="2434"/>
                </a:lnTo>
                <a:lnTo>
                  <a:pt x="3787" y="2433"/>
                </a:lnTo>
                <a:lnTo>
                  <a:pt x="3773" y="2488"/>
                </a:lnTo>
                <a:lnTo>
                  <a:pt x="3758" y="2543"/>
                </a:lnTo>
                <a:lnTo>
                  <a:pt x="3741" y="2596"/>
                </a:lnTo>
                <a:lnTo>
                  <a:pt x="3722" y="2650"/>
                </a:lnTo>
                <a:lnTo>
                  <a:pt x="3823" y="2693"/>
                </a:lnTo>
                <a:lnTo>
                  <a:pt x="3829" y="2697"/>
                </a:lnTo>
                <a:lnTo>
                  <a:pt x="3835" y="2700"/>
                </a:lnTo>
                <a:lnTo>
                  <a:pt x="3841" y="2705"/>
                </a:lnTo>
                <a:lnTo>
                  <a:pt x="3846" y="2710"/>
                </a:lnTo>
                <a:lnTo>
                  <a:pt x="3851" y="2715"/>
                </a:lnTo>
                <a:lnTo>
                  <a:pt x="3855" y="2720"/>
                </a:lnTo>
                <a:lnTo>
                  <a:pt x="3858" y="2727"/>
                </a:lnTo>
                <a:lnTo>
                  <a:pt x="3861" y="2734"/>
                </a:lnTo>
                <a:lnTo>
                  <a:pt x="3863" y="2740"/>
                </a:lnTo>
                <a:lnTo>
                  <a:pt x="3865" y="2747"/>
                </a:lnTo>
                <a:lnTo>
                  <a:pt x="3866" y="2754"/>
                </a:lnTo>
                <a:lnTo>
                  <a:pt x="3866" y="2761"/>
                </a:lnTo>
                <a:lnTo>
                  <a:pt x="3865" y="2768"/>
                </a:lnTo>
                <a:lnTo>
                  <a:pt x="3864" y="2775"/>
                </a:lnTo>
                <a:lnTo>
                  <a:pt x="3862" y="2782"/>
                </a:lnTo>
                <a:lnTo>
                  <a:pt x="3860" y="2790"/>
                </a:lnTo>
                <a:lnTo>
                  <a:pt x="3814" y="2896"/>
                </a:lnTo>
                <a:lnTo>
                  <a:pt x="3810" y="2902"/>
                </a:lnTo>
                <a:lnTo>
                  <a:pt x="3806" y="2908"/>
                </a:lnTo>
                <a:lnTo>
                  <a:pt x="3802" y="2914"/>
                </a:lnTo>
                <a:lnTo>
                  <a:pt x="3797" y="2920"/>
                </a:lnTo>
                <a:lnTo>
                  <a:pt x="3792" y="2924"/>
                </a:lnTo>
                <a:lnTo>
                  <a:pt x="3786" y="2928"/>
                </a:lnTo>
                <a:lnTo>
                  <a:pt x="3780" y="2932"/>
                </a:lnTo>
                <a:lnTo>
                  <a:pt x="3774" y="2935"/>
                </a:lnTo>
                <a:lnTo>
                  <a:pt x="3767" y="2937"/>
                </a:lnTo>
                <a:lnTo>
                  <a:pt x="3761" y="2938"/>
                </a:lnTo>
                <a:lnTo>
                  <a:pt x="3754" y="2939"/>
                </a:lnTo>
                <a:lnTo>
                  <a:pt x="3746" y="2940"/>
                </a:lnTo>
                <a:lnTo>
                  <a:pt x="3739" y="2939"/>
                </a:lnTo>
                <a:lnTo>
                  <a:pt x="3732" y="2938"/>
                </a:lnTo>
                <a:lnTo>
                  <a:pt x="3725" y="2936"/>
                </a:lnTo>
                <a:lnTo>
                  <a:pt x="3718" y="2934"/>
                </a:lnTo>
                <a:lnTo>
                  <a:pt x="3615" y="2889"/>
                </a:lnTo>
                <a:lnTo>
                  <a:pt x="3591" y="2933"/>
                </a:lnTo>
                <a:lnTo>
                  <a:pt x="3565" y="2976"/>
                </a:lnTo>
                <a:lnTo>
                  <a:pt x="3538" y="3020"/>
                </a:lnTo>
                <a:lnTo>
                  <a:pt x="3510" y="3063"/>
                </a:lnTo>
                <a:lnTo>
                  <a:pt x="3592" y="3123"/>
                </a:lnTo>
                <a:lnTo>
                  <a:pt x="3598" y="3128"/>
                </a:lnTo>
                <a:lnTo>
                  <a:pt x="3603" y="3133"/>
                </a:lnTo>
                <a:lnTo>
                  <a:pt x="3607" y="3139"/>
                </a:lnTo>
                <a:lnTo>
                  <a:pt x="3611" y="3145"/>
                </a:lnTo>
                <a:lnTo>
                  <a:pt x="3614" y="3151"/>
                </a:lnTo>
                <a:lnTo>
                  <a:pt x="3617" y="3157"/>
                </a:lnTo>
                <a:lnTo>
                  <a:pt x="3619" y="3164"/>
                </a:lnTo>
                <a:lnTo>
                  <a:pt x="3621" y="3171"/>
                </a:lnTo>
                <a:lnTo>
                  <a:pt x="3622" y="3178"/>
                </a:lnTo>
                <a:lnTo>
                  <a:pt x="3622" y="3185"/>
                </a:lnTo>
                <a:lnTo>
                  <a:pt x="3621" y="3192"/>
                </a:lnTo>
                <a:lnTo>
                  <a:pt x="3619" y="3199"/>
                </a:lnTo>
                <a:lnTo>
                  <a:pt x="3617" y="3206"/>
                </a:lnTo>
                <a:lnTo>
                  <a:pt x="3614" y="3212"/>
                </a:lnTo>
                <a:lnTo>
                  <a:pt x="3611" y="3219"/>
                </a:lnTo>
                <a:lnTo>
                  <a:pt x="3607" y="3225"/>
                </a:lnTo>
                <a:lnTo>
                  <a:pt x="3538" y="3319"/>
                </a:lnTo>
                <a:lnTo>
                  <a:pt x="3534" y="3324"/>
                </a:lnTo>
                <a:lnTo>
                  <a:pt x="3528" y="3329"/>
                </a:lnTo>
                <a:lnTo>
                  <a:pt x="3523" y="3334"/>
                </a:lnTo>
                <a:lnTo>
                  <a:pt x="3517" y="3338"/>
                </a:lnTo>
                <a:lnTo>
                  <a:pt x="3511" y="3341"/>
                </a:lnTo>
                <a:lnTo>
                  <a:pt x="3505" y="3344"/>
                </a:lnTo>
                <a:lnTo>
                  <a:pt x="3498" y="3346"/>
                </a:lnTo>
                <a:lnTo>
                  <a:pt x="3490" y="3347"/>
                </a:lnTo>
                <a:lnTo>
                  <a:pt x="3483" y="3348"/>
                </a:lnTo>
                <a:lnTo>
                  <a:pt x="3476" y="3348"/>
                </a:lnTo>
                <a:lnTo>
                  <a:pt x="3470" y="3347"/>
                </a:lnTo>
                <a:lnTo>
                  <a:pt x="3463" y="3346"/>
                </a:lnTo>
                <a:lnTo>
                  <a:pt x="3456" y="3344"/>
                </a:lnTo>
                <a:lnTo>
                  <a:pt x="3449" y="3341"/>
                </a:lnTo>
                <a:lnTo>
                  <a:pt x="3443" y="3338"/>
                </a:lnTo>
                <a:lnTo>
                  <a:pt x="3437" y="3334"/>
                </a:lnTo>
                <a:lnTo>
                  <a:pt x="3345" y="3266"/>
                </a:lnTo>
                <a:lnTo>
                  <a:pt x="3306" y="3307"/>
                </a:lnTo>
                <a:lnTo>
                  <a:pt x="3266" y="3346"/>
                </a:lnTo>
                <a:lnTo>
                  <a:pt x="3224" y="3385"/>
                </a:lnTo>
                <a:lnTo>
                  <a:pt x="3181" y="3421"/>
                </a:lnTo>
                <a:lnTo>
                  <a:pt x="3190" y="3430"/>
                </a:lnTo>
                <a:lnTo>
                  <a:pt x="3197" y="3439"/>
                </a:lnTo>
                <a:lnTo>
                  <a:pt x="3264" y="3534"/>
                </a:lnTo>
                <a:lnTo>
                  <a:pt x="3267" y="3540"/>
                </a:lnTo>
                <a:lnTo>
                  <a:pt x="3271" y="3546"/>
                </a:lnTo>
                <a:lnTo>
                  <a:pt x="3273" y="3554"/>
                </a:lnTo>
                <a:lnTo>
                  <a:pt x="3275" y="3561"/>
                </a:lnTo>
                <a:lnTo>
                  <a:pt x="3276" y="3567"/>
                </a:lnTo>
                <a:lnTo>
                  <a:pt x="3276" y="3574"/>
                </a:lnTo>
                <a:lnTo>
                  <a:pt x="3276" y="3581"/>
                </a:lnTo>
                <a:lnTo>
                  <a:pt x="3275" y="3588"/>
                </a:lnTo>
                <a:lnTo>
                  <a:pt x="3274" y="3595"/>
                </a:lnTo>
                <a:lnTo>
                  <a:pt x="3272" y="3601"/>
                </a:lnTo>
                <a:lnTo>
                  <a:pt x="3269" y="3608"/>
                </a:lnTo>
                <a:lnTo>
                  <a:pt x="3266" y="3614"/>
                </a:lnTo>
                <a:lnTo>
                  <a:pt x="3262" y="3620"/>
                </a:lnTo>
                <a:lnTo>
                  <a:pt x="3257" y="3626"/>
                </a:lnTo>
                <a:lnTo>
                  <a:pt x="3252" y="3631"/>
                </a:lnTo>
                <a:lnTo>
                  <a:pt x="3246" y="3635"/>
                </a:lnTo>
                <a:lnTo>
                  <a:pt x="3150" y="3702"/>
                </a:lnTo>
                <a:lnTo>
                  <a:pt x="3144" y="3706"/>
                </a:lnTo>
                <a:lnTo>
                  <a:pt x="3138" y="3709"/>
                </a:lnTo>
                <a:lnTo>
                  <a:pt x="3131" y="3711"/>
                </a:lnTo>
                <a:lnTo>
                  <a:pt x="3124" y="3713"/>
                </a:lnTo>
                <a:lnTo>
                  <a:pt x="3117" y="3714"/>
                </a:lnTo>
                <a:lnTo>
                  <a:pt x="3109" y="3715"/>
                </a:lnTo>
                <a:lnTo>
                  <a:pt x="3103" y="3715"/>
                </a:lnTo>
                <a:lnTo>
                  <a:pt x="3096" y="3714"/>
                </a:lnTo>
                <a:lnTo>
                  <a:pt x="3089" y="3712"/>
                </a:lnTo>
                <a:lnTo>
                  <a:pt x="3082" y="3710"/>
                </a:lnTo>
                <a:lnTo>
                  <a:pt x="3076" y="3707"/>
                </a:lnTo>
                <a:lnTo>
                  <a:pt x="3070" y="3704"/>
                </a:lnTo>
                <a:lnTo>
                  <a:pt x="3064" y="3700"/>
                </a:lnTo>
                <a:lnTo>
                  <a:pt x="3059" y="3695"/>
                </a:lnTo>
                <a:lnTo>
                  <a:pt x="3054" y="3690"/>
                </a:lnTo>
                <a:lnTo>
                  <a:pt x="3049" y="3684"/>
                </a:lnTo>
                <a:lnTo>
                  <a:pt x="2982" y="3589"/>
                </a:lnTo>
                <a:lnTo>
                  <a:pt x="2977" y="3581"/>
                </a:lnTo>
                <a:lnTo>
                  <a:pt x="2973" y="3572"/>
                </a:lnTo>
                <a:lnTo>
                  <a:pt x="2925" y="3602"/>
                </a:lnTo>
                <a:lnTo>
                  <a:pt x="2874" y="3630"/>
                </a:lnTo>
                <a:lnTo>
                  <a:pt x="2823" y="3656"/>
                </a:lnTo>
                <a:lnTo>
                  <a:pt x="2772" y="3682"/>
                </a:lnTo>
                <a:lnTo>
                  <a:pt x="2778" y="3690"/>
                </a:lnTo>
                <a:lnTo>
                  <a:pt x="2783" y="3700"/>
                </a:lnTo>
                <a:lnTo>
                  <a:pt x="2825" y="3809"/>
                </a:lnTo>
                <a:lnTo>
                  <a:pt x="2827" y="3816"/>
                </a:lnTo>
                <a:lnTo>
                  <a:pt x="2829" y="3823"/>
                </a:lnTo>
                <a:lnTo>
                  <a:pt x="2829" y="3830"/>
                </a:lnTo>
                <a:lnTo>
                  <a:pt x="2830" y="3837"/>
                </a:lnTo>
                <a:lnTo>
                  <a:pt x="2829" y="3844"/>
                </a:lnTo>
                <a:lnTo>
                  <a:pt x="2828" y="3851"/>
                </a:lnTo>
                <a:lnTo>
                  <a:pt x="2826" y="3857"/>
                </a:lnTo>
                <a:lnTo>
                  <a:pt x="2823" y="3864"/>
                </a:lnTo>
                <a:lnTo>
                  <a:pt x="2820" y="3871"/>
                </a:lnTo>
                <a:lnTo>
                  <a:pt x="2817" y="3877"/>
                </a:lnTo>
                <a:lnTo>
                  <a:pt x="2812" y="3882"/>
                </a:lnTo>
                <a:lnTo>
                  <a:pt x="2808" y="3887"/>
                </a:lnTo>
                <a:lnTo>
                  <a:pt x="2802" y="3892"/>
                </a:lnTo>
                <a:lnTo>
                  <a:pt x="2797" y="3896"/>
                </a:lnTo>
                <a:lnTo>
                  <a:pt x="2789" y="3900"/>
                </a:lnTo>
                <a:lnTo>
                  <a:pt x="2783" y="3903"/>
                </a:lnTo>
                <a:lnTo>
                  <a:pt x="2675" y="3945"/>
                </a:lnTo>
                <a:lnTo>
                  <a:pt x="2668" y="3947"/>
                </a:lnTo>
                <a:lnTo>
                  <a:pt x="2660" y="3949"/>
                </a:lnTo>
                <a:lnTo>
                  <a:pt x="2653" y="3949"/>
                </a:lnTo>
                <a:lnTo>
                  <a:pt x="2646" y="3950"/>
                </a:lnTo>
                <a:lnTo>
                  <a:pt x="2639" y="3949"/>
                </a:lnTo>
                <a:lnTo>
                  <a:pt x="2632" y="3948"/>
                </a:lnTo>
                <a:lnTo>
                  <a:pt x="2626" y="3946"/>
                </a:lnTo>
                <a:lnTo>
                  <a:pt x="2619" y="3943"/>
                </a:lnTo>
                <a:lnTo>
                  <a:pt x="2613" y="3940"/>
                </a:lnTo>
                <a:lnTo>
                  <a:pt x="2607" y="3937"/>
                </a:lnTo>
                <a:lnTo>
                  <a:pt x="2601" y="3931"/>
                </a:lnTo>
                <a:lnTo>
                  <a:pt x="2596" y="3927"/>
                </a:lnTo>
                <a:lnTo>
                  <a:pt x="2591" y="3921"/>
                </a:lnTo>
                <a:lnTo>
                  <a:pt x="2587" y="3916"/>
                </a:lnTo>
                <a:lnTo>
                  <a:pt x="2583" y="3909"/>
                </a:lnTo>
                <a:lnTo>
                  <a:pt x="2580" y="3903"/>
                </a:lnTo>
                <a:lnTo>
                  <a:pt x="2539" y="3794"/>
                </a:lnTo>
                <a:lnTo>
                  <a:pt x="2535" y="3783"/>
                </a:lnTo>
                <a:lnTo>
                  <a:pt x="2533" y="3771"/>
                </a:lnTo>
                <a:lnTo>
                  <a:pt x="2483" y="3786"/>
                </a:lnTo>
                <a:lnTo>
                  <a:pt x="2431" y="3798"/>
                </a:lnTo>
                <a:lnTo>
                  <a:pt x="2379" y="3811"/>
                </a:lnTo>
                <a:lnTo>
                  <a:pt x="2327" y="3820"/>
                </a:lnTo>
                <a:lnTo>
                  <a:pt x="2328" y="3823"/>
                </a:lnTo>
                <a:lnTo>
                  <a:pt x="2358" y="3936"/>
                </a:lnTo>
                <a:lnTo>
                  <a:pt x="2360" y="3943"/>
                </a:lnTo>
                <a:lnTo>
                  <a:pt x="2361" y="3950"/>
                </a:lnTo>
                <a:lnTo>
                  <a:pt x="2361" y="3957"/>
                </a:lnTo>
                <a:lnTo>
                  <a:pt x="2360" y="3964"/>
                </a:lnTo>
                <a:lnTo>
                  <a:pt x="2359" y="3971"/>
                </a:lnTo>
                <a:lnTo>
                  <a:pt x="2357" y="3977"/>
                </a:lnTo>
                <a:lnTo>
                  <a:pt x="2355" y="3984"/>
                </a:lnTo>
                <a:lnTo>
                  <a:pt x="2351" y="3990"/>
                </a:lnTo>
                <a:lnTo>
                  <a:pt x="2348" y="3996"/>
                </a:lnTo>
                <a:lnTo>
                  <a:pt x="2342" y="4002"/>
                </a:lnTo>
                <a:lnTo>
                  <a:pt x="2338" y="4007"/>
                </a:lnTo>
                <a:lnTo>
                  <a:pt x="2332" y="4012"/>
                </a:lnTo>
                <a:lnTo>
                  <a:pt x="2327" y="4016"/>
                </a:lnTo>
                <a:lnTo>
                  <a:pt x="2320" y="4019"/>
                </a:lnTo>
                <a:lnTo>
                  <a:pt x="2314" y="4022"/>
                </a:lnTo>
                <a:lnTo>
                  <a:pt x="2307" y="4024"/>
                </a:lnTo>
                <a:lnTo>
                  <a:pt x="2195" y="4054"/>
                </a:lnTo>
                <a:lnTo>
                  <a:pt x="2187" y="4056"/>
                </a:lnTo>
                <a:lnTo>
                  <a:pt x="2180" y="4057"/>
                </a:lnTo>
                <a:lnTo>
                  <a:pt x="2173" y="4057"/>
                </a:lnTo>
                <a:lnTo>
                  <a:pt x="2166" y="4056"/>
                </a:lnTo>
                <a:lnTo>
                  <a:pt x="2159" y="4055"/>
                </a:lnTo>
                <a:lnTo>
                  <a:pt x="2152" y="4053"/>
                </a:lnTo>
                <a:lnTo>
                  <a:pt x="2145" y="4050"/>
                </a:lnTo>
                <a:lnTo>
                  <a:pt x="2139" y="4047"/>
                </a:lnTo>
                <a:lnTo>
                  <a:pt x="2133" y="4043"/>
                </a:lnTo>
                <a:lnTo>
                  <a:pt x="2128" y="4039"/>
                </a:lnTo>
                <a:lnTo>
                  <a:pt x="2123" y="4034"/>
                </a:lnTo>
                <a:lnTo>
                  <a:pt x="2118" y="4029"/>
                </a:lnTo>
                <a:lnTo>
                  <a:pt x="2114" y="4023"/>
                </a:lnTo>
                <a:lnTo>
                  <a:pt x="2111" y="4017"/>
                </a:lnTo>
                <a:lnTo>
                  <a:pt x="2108" y="4011"/>
                </a:lnTo>
                <a:lnTo>
                  <a:pt x="2106" y="4004"/>
                </a:lnTo>
                <a:lnTo>
                  <a:pt x="2075" y="3891"/>
                </a:lnTo>
                <a:lnTo>
                  <a:pt x="2073" y="3880"/>
                </a:lnTo>
                <a:lnTo>
                  <a:pt x="2073" y="3868"/>
                </a:lnTo>
                <a:lnTo>
                  <a:pt x="2074" y="3857"/>
                </a:lnTo>
                <a:lnTo>
                  <a:pt x="2077" y="3846"/>
                </a:lnTo>
                <a:lnTo>
                  <a:pt x="2020" y="3848"/>
                </a:lnTo>
                <a:lnTo>
                  <a:pt x="1964" y="3847"/>
                </a:lnTo>
                <a:lnTo>
                  <a:pt x="1908" y="3845"/>
                </a:lnTo>
                <a:lnTo>
                  <a:pt x="1851" y="3841"/>
                </a:lnTo>
                <a:lnTo>
                  <a:pt x="1851" y="3848"/>
                </a:lnTo>
                <a:lnTo>
                  <a:pt x="1851" y="3854"/>
                </a:lnTo>
                <a:lnTo>
                  <a:pt x="1835" y="3970"/>
                </a:lnTo>
                <a:lnTo>
                  <a:pt x="1834" y="3977"/>
                </a:lnTo>
                <a:lnTo>
                  <a:pt x="1832" y="3984"/>
                </a:lnTo>
                <a:lnTo>
                  <a:pt x="1829" y="3991"/>
                </a:lnTo>
                <a:lnTo>
                  <a:pt x="1826" y="3998"/>
                </a:lnTo>
                <a:lnTo>
                  <a:pt x="1822" y="4004"/>
                </a:lnTo>
                <a:lnTo>
                  <a:pt x="1818" y="4009"/>
                </a:lnTo>
                <a:lnTo>
                  <a:pt x="1813" y="4014"/>
                </a:lnTo>
                <a:lnTo>
                  <a:pt x="1808" y="4018"/>
                </a:lnTo>
                <a:lnTo>
                  <a:pt x="1802" y="4022"/>
                </a:lnTo>
                <a:lnTo>
                  <a:pt x="1796" y="4026"/>
                </a:lnTo>
                <a:lnTo>
                  <a:pt x="1790" y="4029"/>
                </a:lnTo>
                <a:lnTo>
                  <a:pt x="1783" y="4031"/>
                </a:lnTo>
                <a:lnTo>
                  <a:pt x="1776" y="4032"/>
                </a:lnTo>
                <a:lnTo>
                  <a:pt x="1768" y="4033"/>
                </a:lnTo>
                <a:lnTo>
                  <a:pt x="1761" y="4033"/>
                </a:lnTo>
                <a:lnTo>
                  <a:pt x="1754" y="4033"/>
                </a:lnTo>
                <a:lnTo>
                  <a:pt x="1638" y="4018"/>
                </a:lnTo>
                <a:lnTo>
                  <a:pt x="1631" y="4017"/>
                </a:lnTo>
                <a:lnTo>
                  <a:pt x="1624" y="4015"/>
                </a:lnTo>
                <a:lnTo>
                  <a:pt x="1618" y="4012"/>
                </a:lnTo>
                <a:lnTo>
                  <a:pt x="1611" y="4009"/>
                </a:lnTo>
                <a:lnTo>
                  <a:pt x="1606" y="4005"/>
                </a:lnTo>
                <a:lnTo>
                  <a:pt x="1600" y="4001"/>
                </a:lnTo>
                <a:lnTo>
                  <a:pt x="1595" y="3995"/>
                </a:lnTo>
                <a:lnTo>
                  <a:pt x="1591" y="3990"/>
                </a:lnTo>
                <a:lnTo>
                  <a:pt x="1587" y="3984"/>
                </a:lnTo>
                <a:lnTo>
                  <a:pt x="1584" y="3978"/>
                </a:lnTo>
                <a:lnTo>
                  <a:pt x="1580" y="3972"/>
                </a:lnTo>
                <a:lnTo>
                  <a:pt x="1578" y="3965"/>
                </a:lnTo>
                <a:lnTo>
                  <a:pt x="1576" y="3958"/>
                </a:lnTo>
                <a:lnTo>
                  <a:pt x="1575" y="3951"/>
                </a:lnTo>
                <a:lnTo>
                  <a:pt x="1575" y="3944"/>
                </a:lnTo>
                <a:lnTo>
                  <a:pt x="1576" y="3937"/>
                </a:lnTo>
                <a:lnTo>
                  <a:pt x="1591" y="3821"/>
                </a:lnTo>
                <a:lnTo>
                  <a:pt x="1594" y="3811"/>
                </a:lnTo>
                <a:lnTo>
                  <a:pt x="1597" y="3800"/>
                </a:lnTo>
                <a:lnTo>
                  <a:pt x="1541" y="3786"/>
                </a:lnTo>
                <a:lnTo>
                  <a:pt x="1486" y="3771"/>
                </a:lnTo>
                <a:lnTo>
                  <a:pt x="1431" y="3754"/>
                </a:lnTo>
                <a:lnTo>
                  <a:pt x="1376" y="3734"/>
                </a:lnTo>
                <a:lnTo>
                  <a:pt x="1338" y="3837"/>
                </a:lnTo>
                <a:lnTo>
                  <a:pt x="1335" y="3844"/>
                </a:lnTo>
                <a:lnTo>
                  <a:pt x="1332" y="3850"/>
                </a:lnTo>
                <a:lnTo>
                  <a:pt x="1327" y="3856"/>
                </a:lnTo>
                <a:lnTo>
                  <a:pt x="1322" y="3861"/>
                </a:lnTo>
                <a:lnTo>
                  <a:pt x="1317" y="3866"/>
                </a:lnTo>
                <a:lnTo>
                  <a:pt x="1312" y="3872"/>
                </a:lnTo>
                <a:lnTo>
                  <a:pt x="1306" y="3875"/>
                </a:lnTo>
                <a:lnTo>
                  <a:pt x="1300" y="3878"/>
                </a:lnTo>
                <a:lnTo>
                  <a:pt x="1293" y="3881"/>
                </a:lnTo>
                <a:lnTo>
                  <a:pt x="1287" y="3883"/>
                </a:lnTo>
                <a:lnTo>
                  <a:pt x="1280" y="3884"/>
                </a:lnTo>
                <a:lnTo>
                  <a:pt x="1273" y="3885"/>
                </a:lnTo>
                <a:lnTo>
                  <a:pt x="1266" y="3885"/>
                </a:lnTo>
                <a:lnTo>
                  <a:pt x="1258" y="3884"/>
                </a:lnTo>
                <a:lnTo>
                  <a:pt x="1251" y="3883"/>
                </a:lnTo>
                <a:lnTo>
                  <a:pt x="1244" y="3880"/>
                </a:lnTo>
                <a:lnTo>
                  <a:pt x="1135" y="3839"/>
                </a:lnTo>
                <a:lnTo>
                  <a:pt x="1128" y="3836"/>
                </a:lnTo>
                <a:lnTo>
                  <a:pt x="1122" y="3833"/>
                </a:lnTo>
                <a:lnTo>
                  <a:pt x="1116" y="3829"/>
                </a:lnTo>
                <a:lnTo>
                  <a:pt x="1111" y="3824"/>
                </a:lnTo>
                <a:lnTo>
                  <a:pt x="1106" y="3819"/>
                </a:lnTo>
                <a:lnTo>
                  <a:pt x="1102" y="3814"/>
                </a:lnTo>
                <a:lnTo>
                  <a:pt x="1098" y="3808"/>
                </a:lnTo>
                <a:lnTo>
                  <a:pt x="1095" y="3801"/>
                </a:lnTo>
                <a:lnTo>
                  <a:pt x="1092" y="3794"/>
                </a:lnTo>
                <a:lnTo>
                  <a:pt x="1090" y="3788"/>
                </a:lnTo>
                <a:lnTo>
                  <a:pt x="1089" y="3781"/>
                </a:lnTo>
                <a:lnTo>
                  <a:pt x="1088" y="3774"/>
                </a:lnTo>
                <a:lnTo>
                  <a:pt x="1088" y="3767"/>
                </a:lnTo>
                <a:lnTo>
                  <a:pt x="1089" y="3760"/>
                </a:lnTo>
                <a:lnTo>
                  <a:pt x="1091" y="3753"/>
                </a:lnTo>
                <a:lnTo>
                  <a:pt x="1093" y="3746"/>
                </a:lnTo>
                <a:lnTo>
                  <a:pt x="1133" y="3637"/>
                </a:lnTo>
                <a:lnTo>
                  <a:pt x="1139" y="3627"/>
                </a:lnTo>
                <a:lnTo>
                  <a:pt x="1094" y="3601"/>
                </a:lnTo>
                <a:lnTo>
                  <a:pt x="1049" y="3575"/>
                </a:lnTo>
                <a:lnTo>
                  <a:pt x="1006" y="3547"/>
                </a:lnTo>
                <a:lnTo>
                  <a:pt x="964" y="3518"/>
                </a:lnTo>
                <a:lnTo>
                  <a:pt x="885" y="3598"/>
                </a:lnTo>
                <a:lnTo>
                  <a:pt x="878" y="3603"/>
                </a:lnTo>
                <a:lnTo>
                  <a:pt x="872" y="3608"/>
                </a:lnTo>
                <a:lnTo>
                  <a:pt x="866" y="3611"/>
                </a:lnTo>
                <a:lnTo>
                  <a:pt x="860" y="3614"/>
                </a:lnTo>
                <a:lnTo>
                  <a:pt x="853" y="3618"/>
                </a:lnTo>
                <a:lnTo>
                  <a:pt x="847" y="3619"/>
                </a:lnTo>
                <a:lnTo>
                  <a:pt x="840" y="3620"/>
                </a:lnTo>
                <a:lnTo>
                  <a:pt x="833" y="3621"/>
                </a:lnTo>
                <a:lnTo>
                  <a:pt x="826" y="3620"/>
                </a:lnTo>
                <a:lnTo>
                  <a:pt x="818" y="3620"/>
                </a:lnTo>
                <a:lnTo>
                  <a:pt x="812" y="3618"/>
                </a:lnTo>
                <a:lnTo>
                  <a:pt x="805" y="3616"/>
                </a:lnTo>
                <a:lnTo>
                  <a:pt x="799" y="3612"/>
                </a:lnTo>
                <a:lnTo>
                  <a:pt x="793" y="3608"/>
                </a:lnTo>
                <a:lnTo>
                  <a:pt x="787" y="3604"/>
                </a:lnTo>
                <a:lnTo>
                  <a:pt x="781" y="3599"/>
                </a:lnTo>
                <a:lnTo>
                  <a:pt x="699" y="3518"/>
                </a:lnTo>
                <a:lnTo>
                  <a:pt x="694" y="3512"/>
                </a:lnTo>
                <a:lnTo>
                  <a:pt x="689" y="3507"/>
                </a:lnTo>
                <a:lnTo>
                  <a:pt x="685" y="3500"/>
                </a:lnTo>
                <a:lnTo>
                  <a:pt x="682" y="3494"/>
                </a:lnTo>
                <a:lnTo>
                  <a:pt x="680" y="3487"/>
                </a:lnTo>
                <a:lnTo>
                  <a:pt x="678" y="3480"/>
                </a:lnTo>
                <a:lnTo>
                  <a:pt x="677" y="3473"/>
                </a:lnTo>
                <a:lnTo>
                  <a:pt x="677" y="3466"/>
                </a:lnTo>
                <a:lnTo>
                  <a:pt x="677" y="3459"/>
                </a:lnTo>
                <a:lnTo>
                  <a:pt x="678" y="3452"/>
                </a:lnTo>
                <a:lnTo>
                  <a:pt x="679" y="3446"/>
                </a:lnTo>
                <a:lnTo>
                  <a:pt x="682" y="3439"/>
                </a:lnTo>
                <a:lnTo>
                  <a:pt x="685" y="3433"/>
                </a:lnTo>
                <a:lnTo>
                  <a:pt x="688" y="3427"/>
                </a:lnTo>
                <a:lnTo>
                  <a:pt x="693" y="3420"/>
                </a:lnTo>
                <a:lnTo>
                  <a:pt x="698" y="3414"/>
                </a:lnTo>
                <a:lnTo>
                  <a:pt x="760" y="3352"/>
                </a:lnTo>
                <a:lnTo>
                  <a:pt x="720" y="3313"/>
                </a:lnTo>
                <a:lnTo>
                  <a:pt x="680" y="3273"/>
                </a:lnTo>
                <a:lnTo>
                  <a:pt x="643" y="3230"/>
                </a:lnTo>
                <a:lnTo>
                  <a:pt x="605" y="3188"/>
                </a:lnTo>
                <a:lnTo>
                  <a:pt x="528" y="3250"/>
                </a:lnTo>
                <a:lnTo>
                  <a:pt x="522" y="3254"/>
                </a:lnTo>
                <a:lnTo>
                  <a:pt x="516" y="3258"/>
                </a:lnTo>
                <a:lnTo>
                  <a:pt x="509" y="3261"/>
                </a:lnTo>
                <a:lnTo>
                  <a:pt x="503" y="3263"/>
                </a:lnTo>
                <a:lnTo>
                  <a:pt x="495" y="3265"/>
                </a:lnTo>
                <a:lnTo>
                  <a:pt x="488" y="3265"/>
                </a:lnTo>
                <a:lnTo>
                  <a:pt x="481" y="3266"/>
                </a:lnTo>
                <a:lnTo>
                  <a:pt x="474" y="3265"/>
                </a:lnTo>
                <a:lnTo>
                  <a:pt x="468" y="3264"/>
                </a:lnTo>
                <a:lnTo>
                  <a:pt x="461" y="3262"/>
                </a:lnTo>
                <a:lnTo>
                  <a:pt x="454" y="3260"/>
                </a:lnTo>
                <a:lnTo>
                  <a:pt x="448" y="3257"/>
                </a:lnTo>
                <a:lnTo>
                  <a:pt x="442" y="3253"/>
                </a:lnTo>
                <a:lnTo>
                  <a:pt x="435" y="3249"/>
                </a:lnTo>
                <a:lnTo>
                  <a:pt x="430" y="3244"/>
                </a:lnTo>
                <a:lnTo>
                  <a:pt x="425" y="3239"/>
                </a:lnTo>
                <a:lnTo>
                  <a:pt x="353" y="3148"/>
                </a:lnTo>
                <a:lnTo>
                  <a:pt x="348" y="3142"/>
                </a:lnTo>
                <a:lnTo>
                  <a:pt x="345" y="3135"/>
                </a:lnTo>
                <a:lnTo>
                  <a:pt x="342" y="3129"/>
                </a:lnTo>
                <a:lnTo>
                  <a:pt x="340" y="3122"/>
                </a:lnTo>
                <a:lnTo>
                  <a:pt x="338" y="3116"/>
                </a:lnTo>
                <a:lnTo>
                  <a:pt x="337" y="3109"/>
                </a:lnTo>
                <a:lnTo>
                  <a:pt x="337" y="3101"/>
                </a:lnTo>
                <a:lnTo>
                  <a:pt x="337" y="3094"/>
                </a:lnTo>
                <a:lnTo>
                  <a:pt x="339" y="3087"/>
                </a:lnTo>
                <a:lnTo>
                  <a:pt x="340" y="3080"/>
                </a:lnTo>
                <a:lnTo>
                  <a:pt x="343" y="3074"/>
                </a:lnTo>
                <a:lnTo>
                  <a:pt x="346" y="3068"/>
                </a:lnTo>
                <a:lnTo>
                  <a:pt x="349" y="3062"/>
                </a:lnTo>
                <a:lnTo>
                  <a:pt x="354" y="3056"/>
                </a:lnTo>
                <a:lnTo>
                  <a:pt x="358" y="3051"/>
                </a:lnTo>
                <a:lnTo>
                  <a:pt x="364" y="3046"/>
                </a:lnTo>
                <a:lnTo>
                  <a:pt x="453" y="2974"/>
                </a:lnTo>
                <a:lnTo>
                  <a:pt x="424" y="2925"/>
                </a:lnTo>
                <a:lnTo>
                  <a:pt x="397" y="2875"/>
                </a:lnTo>
                <a:lnTo>
                  <a:pt x="370" y="2824"/>
                </a:lnTo>
                <a:lnTo>
                  <a:pt x="347" y="2773"/>
                </a:lnTo>
                <a:lnTo>
                  <a:pt x="257" y="2815"/>
                </a:lnTo>
                <a:lnTo>
                  <a:pt x="251" y="2818"/>
                </a:lnTo>
                <a:lnTo>
                  <a:pt x="243" y="2820"/>
                </a:lnTo>
                <a:lnTo>
                  <a:pt x="236" y="2821"/>
                </a:lnTo>
                <a:lnTo>
                  <a:pt x="229" y="2822"/>
                </a:lnTo>
                <a:lnTo>
                  <a:pt x="222" y="2822"/>
                </a:lnTo>
                <a:lnTo>
                  <a:pt x="215" y="2821"/>
                </a:lnTo>
                <a:lnTo>
                  <a:pt x="208" y="2820"/>
                </a:lnTo>
                <a:lnTo>
                  <a:pt x="202" y="2818"/>
                </a:lnTo>
                <a:lnTo>
                  <a:pt x="195" y="2815"/>
                </a:lnTo>
                <a:lnTo>
                  <a:pt x="189" y="2812"/>
                </a:lnTo>
                <a:lnTo>
                  <a:pt x="182" y="2808"/>
                </a:lnTo>
                <a:lnTo>
                  <a:pt x="177" y="2804"/>
                </a:lnTo>
                <a:lnTo>
                  <a:pt x="172" y="2799"/>
                </a:lnTo>
                <a:lnTo>
                  <a:pt x="168" y="2793"/>
                </a:lnTo>
                <a:lnTo>
                  <a:pt x="164" y="2786"/>
                </a:lnTo>
                <a:lnTo>
                  <a:pt x="160" y="2780"/>
                </a:lnTo>
                <a:lnTo>
                  <a:pt x="110" y="2676"/>
                </a:lnTo>
                <a:lnTo>
                  <a:pt x="108" y="2669"/>
                </a:lnTo>
                <a:lnTo>
                  <a:pt x="106" y="2661"/>
                </a:lnTo>
                <a:lnTo>
                  <a:pt x="104" y="2654"/>
                </a:lnTo>
                <a:lnTo>
                  <a:pt x="104" y="2647"/>
                </a:lnTo>
                <a:lnTo>
                  <a:pt x="104" y="2640"/>
                </a:lnTo>
                <a:lnTo>
                  <a:pt x="104" y="2633"/>
                </a:lnTo>
                <a:lnTo>
                  <a:pt x="106" y="2626"/>
                </a:lnTo>
                <a:lnTo>
                  <a:pt x="108" y="2620"/>
                </a:lnTo>
                <a:lnTo>
                  <a:pt x="110" y="2613"/>
                </a:lnTo>
                <a:lnTo>
                  <a:pt x="114" y="2607"/>
                </a:lnTo>
                <a:lnTo>
                  <a:pt x="118" y="2601"/>
                </a:lnTo>
                <a:lnTo>
                  <a:pt x="123" y="2595"/>
                </a:lnTo>
                <a:lnTo>
                  <a:pt x="128" y="2590"/>
                </a:lnTo>
                <a:lnTo>
                  <a:pt x="133" y="2586"/>
                </a:lnTo>
                <a:lnTo>
                  <a:pt x="139" y="2582"/>
                </a:lnTo>
                <a:lnTo>
                  <a:pt x="146" y="2578"/>
                </a:lnTo>
                <a:lnTo>
                  <a:pt x="251" y="2528"/>
                </a:lnTo>
                <a:lnTo>
                  <a:pt x="257" y="2526"/>
                </a:lnTo>
                <a:lnTo>
                  <a:pt x="242" y="2475"/>
                </a:lnTo>
                <a:lnTo>
                  <a:pt x="230" y="2423"/>
                </a:lnTo>
                <a:lnTo>
                  <a:pt x="219" y="2371"/>
                </a:lnTo>
                <a:lnTo>
                  <a:pt x="210" y="2319"/>
                </a:lnTo>
                <a:lnTo>
                  <a:pt x="112" y="2340"/>
                </a:lnTo>
                <a:lnTo>
                  <a:pt x="105" y="2341"/>
                </a:lnTo>
                <a:lnTo>
                  <a:pt x="98" y="2341"/>
                </a:lnTo>
                <a:lnTo>
                  <a:pt x="91" y="2341"/>
                </a:lnTo>
                <a:lnTo>
                  <a:pt x="84" y="2340"/>
                </a:lnTo>
                <a:lnTo>
                  <a:pt x="77" y="2338"/>
                </a:lnTo>
                <a:lnTo>
                  <a:pt x="71" y="2336"/>
                </a:lnTo>
                <a:lnTo>
                  <a:pt x="64" y="2333"/>
                </a:lnTo>
                <a:lnTo>
                  <a:pt x="58" y="2330"/>
                </a:lnTo>
                <a:lnTo>
                  <a:pt x="52" y="2326"/>
                </a:lnTo>
                <a:lnTo>
                  <a:pt x="46" y="2321"/>
                </a:lnTo>
                <a:lnTo>
                  <a:pt x="42" y="2316"/>
                </a:lnTo>
                <a:lnTo>
                  <a:pt x="37" y="2311"/>
                </a:lnTo>
                <a:lnTo>
                  <a:pt x="34" y="2305"/>
                </a:lnTo>
                <a:lnTo>
                  <a:pt x="30" y="2299"/>
                </a:lnTo>
                <a:lnTo>
                  <a:pt x="28" y="2292"/>
                </a:lnTo>
                <a:lnTo>
                  <a:pt x="26" y="2285"/>
                </a:lnTo>
                <a:lnTo>
                  <a:pt x="1" y="2171"/>
                </a:lnTo>
                <a:lnTo>
                  <a:pt x="0" y="2164"/>
                </a:lnTo>
                <a:lnTo>
                  <a:pt x="0" y="2157"/>
                </a:lnTo>
                <a:lnTo>
                  <a:pt x="0" y="2149"/>
                </a:lnTo>
                <a:lnTo>
                  <a:pt x="1" y="2142"/>
                </a:lnTo>
                <a:lnTo>
                  <a:pt x="2" y="2135"/>
                </a:lnTo>
                <a:lnTo>
                  <a:pt x="5" y="2129"/>
                </a:lnTo>
                <a:lnTo>
                  <a:pt x="8" y="2122"/>
                </a:lnTo>
                <a:lnTo>
                  <a:pt x="11" y="2116"/>
                </a:lnTo>
                <a:lnTo>
                  <a:pt x="15" y="2111"/>
                </a:lnTo>
                <a:lnTo>
                  <a:pt x="19" y="2105"/>
                </a:lnTo>
                <a:lnTo>
                  <a:pt x="24" y="2101"/>
                </a:lnTo>
                <a:lnTo>
                  <a:pt x="30" y="2096"/>
                </a:lnTo>
                <a:lnTo>
                  <a:pt x="36" y="2093"/>
                </a:lnTo>
                <a:lnTo>
                  <a:pt x="42" y="2088"/>
                </a:lnTo>
                <a:lnTo>
                  <a:pt x="49" y="2086"/>
                </a:lnTo>
                <a:lnTo>
                  <a:pt x="57" y="2084"/>
                </a:lnTo>
                <a:lnTo>
                  <a:pt x="170" y="2059"/>
                </a:lnTo>
                <a:lnTo>
                  <a:pt x="178" y="2058"/>
                </a:lnTo>
                <a:lnTo>
                  <a:pt x="187" y="2058"/>
                </a:lnTo>
                <a:lnTo>
                  <a:pt x="187" y="2004"/>
                </a:lnTo>
                <a:lnTo>
                  <a:pt x="188" y="1951"/>
                </a:lnTo>
                <a:lnTo>
                  <a:pt x="191" y="1897"/>
                </a:lnTo>
                <a:lnTo>
                  <a:pt x="195" y="1845"/>
                </a:lnTo>
                <a:lnTo>
                  <a:pt x="194" y="1845"/>
                </a:lnTo>
                <a:lnTo>
                  <a:pt x="79" y="1833"/>
                </a:lnTo>
                <a:lnTo>
                  <a:pt x="71" y="1832"/>
                </a:lnTo>
                <a:lnTo>
                  <a:pt x="64" y="1830"/>
                </a:lnTo>
                <a:lnTo>
                  <a:pt x="58" y="1828"/>
                </a:lnTo>
                <a:lnTo>
                  <a:pt x="50" y="1825"/>
                </a:lnTo>
                <a:lnTo>
                  <a:pt x="44" y="1821"/>
                </a:lnTo>
                <a:lnTo>
                  <a:pt x="39" y="1817"/>
                </a:lnTo>
                <a:lnTo>
                  <a:pt x="34" y="1812"/>
                </a:lnTo>
                <a:lnTo>
                  <a:pt x="29" y="1807"/>
                </a:lnTo>
                <a:lnTo>
                  <a:pt x="25" y="1802"/>
                </a:lnTo>
                <a:lnTo>
                  <a:pt x="21" y="1796"/>
                </a:lnTo>
                <a:lnTo>
                  <a:pt x="18" y="1789"/>
                </a:lnTo>
                <a:lnTo>
                  <a:pt x="16" y="1783"/>
                </a:lnTo>
                <a:lnTo>
                  <a:pt x="14" y="1776"/>
                </a:lnTo>
                <a:lnTo>
                  <a:pt x="13" y="1768"/>
                </a:lnTo>
                <a:lnTo>
                  <a:pt x="13" y="1761"/>
                </a:lnTo>
                <a:lnTo>
                  <a:pt x="13" y="1754"/>
                </a:lnTo>
                <a:lnTo>
                  <a:pt x="24" y="1638"/>
                </a:lnTo>
                <a:lnTo>
                  <a:pt x="25" y="1631"/>
                </a:lnTo>
                <a:lnTo>
                  <a:pt x="27" y="1624"/>
                </a:lnTo>
                <a:lnTo>
                  <a:pt x="30" y="1617"/>
                </a:lnTo>
                <a:lnTo>
                  <a:pt x="33" y="1611"/>
                </a:lnTo>
                <a:lnTo>
                  <a:pt x="36" y="1605"/>
                </a:lnTo>
                <a:lnTo>
                  <a:pt x="40" y="1599"/>
                </a:lnTo>
                <a:lnTo>
                  <a:pt x="45" y="1594"/>
                </a:lnTo>
                <a:lnTo>
                  <a:pt x="50" y="1589"/>
                </a:lnTo>
                <a:lnTo>
                  <a:pt x="57" y="1585"/>
                </a:lnTo>
                <a:lnTo>
                  <a:pt x="62" y="1582"/>
                </a:lnTo>
                <a:lnTo>
                  <a:pt x="69" y="1578"/>
                </a:lnTo>
                <a:lnTo>
                  <a:pt x="75" y="1575"/>
                </a:lnTo>
                <a:lnTo>
                  <a:pt x="82" y="1574"/>
                </a:lnTo>
                <a:lnTo>
                  <a:pt x="89" y="1572"/>
                </a:lnTo>
                <a:lnTo>
                  <a:pt x="96" y="1572"/>
                </a:lnTo>
                <a:lnTo>
                  <a:pt x="104" y="1572"/>
                </a:lnTo>
                <a:lnTo>
                  <a:pt x="219" y="1585"/>
                </a:lnTo>
                <a:lnTo>
                  <a:pt x="229" y="1586"/>
                </a:lnTo>
                <a:lnTo>
                  <a:pt x="238" y="1589"/>
                </a:lnTo>
                <a:lnTo>
                  <a:pt x="252" y="1539"/>
                </a:lnTo>
                <a:lnTo>
                  <a:pt x="266" y="1490"/>
                </a:lnTo>
                <a:lnTo>
                  <a:pt x="282" y="1441"/>
                </a:lnTo>
                <a:lnTo>
                  <a:pt x="298" y="1393"/>
                </a:lnTo>
                <a:lnTo>
                  <a:pt x="193" y="1344"/>
                </a:lnTo>
                <a:lnTo>
                  <a:pt x="187" y="1341"/>
                </a:lnTo>
                <a:lnTo>
                  <a:pt x="180" y="1337"/>
                </a:lnTo>
                <a:lnTo>
                  <a:pt x="174" y="1332"/>
                </a:lnTo>
                <a:lnTo>
                  <a:pt x="169" y="1327"/>
                </a:lnTo>
                <a:lnTo>
                  <a:pt x="165" y="1321"/>
                </a:lnTo>
                <a:lnTo>
                  <a:pt x="161" y="1315"/>
                </a:lnTo>
                <a:lnTo>
                  <a:pt x="158" y="1309"/>
                </a:lnTo>
                <a:lnTo>
                  <a:pt x="155" y="1303"/>
                </a:lnTo>
                <a:lnTo>
                  <a:pt x="153" y="1296"/>
                </a:lnTo>
                <a:lnTo>
                  <a:pt x="151" y="1289"/>
                </a:lnTo>
                <a:lnTo>
                  <a:pt x="151" y="1282"/>
                </a:lnTo>
                <a:lnTo>
                  <a:pt x="151" y="1275"/>
                </a:lnTo>
                <a:lnTo>
                  <a:pt x="151" y="1268"/>
                </a:lnTo>
                <a:lnTo>
                  <a:pt x="152" y="1261"/>
                </a:lnTo>
                <a:lnTo>
                  <a:pt x="154" y="1254"/>
                </a:lnTo>
                <a:lnTo>
                  <a:pt x="157" y="1247"/>
                </a:lnTo>
                <a:lnTo>
                  <a:pt x="206" y="1142"/>
                </a:lnTo>
                <a:lnTo>
                  <a:pt x="210" y="1135"/>
                </a:lnTo>
                <a:lnTo>
                  <a:pt x="213" y="1129"/>
                </a:lnTo>
                <a:lnTo>
                  <a:pt x="218" y="1123"/>
                </a:lnTo>
                <a:lnTo>
                  <a:pt x="223" y="1118"/>
                </a:lnTo>
                <a:lnTo>
                  <a:pt x="228" y="1114"/>
                </a:lnTo>
                <a:lnTo>
                  <a:pt x="234" y="1110"/>
                </a:lnTo>
                <a:lnTo>
                  <a:pt x="240" y="1107"/>
                </a:lnTo>
                <a:lnTo>
                  <a:pt x="246" y="1104"/>
                </a:lnTo>
                <a:lnTo>
                  <a:pt x="254" y="1102"/>
                </a:lnTo>
                <a:lnTo>
                  <a:pt x="261" y="1100"/>
                </a:lnTo>
                <a:lnTo>
                  <a:pt x="268" y="1100"/>
                </a:lnTo>
                <a:lnTo>
                  <a:pt x="275" y="1099"/>
                </a:lnTo>
                <a:lnTo>
                  <a:pt x="282" y="1100"/>
                </a:lnTo>
                <a:lnTo>
                  <a:pt x="289" y="1101"/>
                </a:lnTo>
                <a:lnTo>
                  <a:pt x="295" y="1103"/>
                </a:lnTo>
                <a:lnTo>
                  <a:pt x="302" y="1106"/>
                </a:lnTo>
                <a:lnTo>
                  <a:pt x="407" y="1154"/>
                </a:lnTo>
                <a:lnTo>
                  <a:pt x="433" y="1107"/>
                </a:lnTo>
                <a:lnTo>
                  <a:pt x="461" y="1060"/>
                </a:lnTo>
                <a:lnTo>
                  <a:pt x="491" y="1015"/>
                </a:lnTo>
                <a:lnTo>
                  <a:pt x="522" y="969"/>
                </a:lnTo>
                <a:lnTo>
                  <a:pt x="517" y="966"/>
                </a:lnTo>
                <a:lnTo>
                  <a:pt x="419" y="903"/>
                </a:lnTo>
                <a:lnTo>
                  <a:pt x="413" y="899"/>
                </a:lnTo>
                <a:lnTo>
                  <a:pt x="408" y="894"/>
                </a:lnTo>
                <a:lnTo>
                  <a:pt x="403" y="889"/>
                </a:lnTo>
                <a:lnTo>
                  <a:pt x="399" y="883"/>
                </a:lnTo>
                <a:lnTo>
                  <a:pt x="395" y="876"/>
                </a:lnTo>
                <a:lnTo>
                  <a:pt x="392" y="870"/>
                </a:lnTo>
                <a:lnTo>
                  <a:pt x="390" y="863"/>
                </a:lnTo>
                <a:lnTo>
                  <a:pt x="388" y="857"/>
                </a:lnTo>
                <a:lnTo>
                  <a:pt x="387" y="850"/>
                </a:lnTo>
                <a:lnTo>
                  <a:pt x="386" y="843"/>
                </a:lnTo>
                <a:lnTo>
                  <a:pt x="387" y="836"/>
                </a:lnTo>
                <a:lnTo>
                  <a:pt x="388" y="829"/>
                </a:lnTo>
                <a:lnTo>
                  <a:pt x="389" y="822"/>
                </a:lnTo>
                <a:lnTo>
                  <a:pt x="391" y="815"/>
                </a:lnTo>
                <a:lnTo>
                  <a:pt x="394" y="808"/>
                </a:lnTo>
                <a:lnTo>
                  <a:pt x="398" y="802"/>
                </a:lnTo>
                <a:lnTo>
                  <a:pt x="461" y="705"/>
                </a:lnTo>
                <a:lnTo>
                  <a:pt x="466" y="699"/>
                </a:lnTo>
                <a:lnTo>
                  <a:pt x="471" y="694"/>
                </a:lnTo>
                <a:lnTo>
                  <a:pt x="476" y="688"/>
                </a:lnTo>
                <a:lnTo>
                  <a:pt x="481" y="684"/>
                </a:lnTo>
                <a:lnTo>
                  <a:pt x="487" y="680"/>
                </a:lnTo>
                <a:lnTo>
                  <a:pt x="494" y="677"/>
                </a:lnTo>
                <a:lnTo>
                  <a:pt x="500" y="675"/>
                </a:lnTo>
                <a:lnTo>
                  <a:pt x="508" y="673"/>
                </a:lnTo>
                <a:lnTo>
                  <a:pt x="514" y="672"/>
                </a:lnTo>
                <a:lnTo>
                  <a:pt x="521" y="671"/>
                </a:lnTo>
                <a:lnTo>
                  <a:pt x="528" y="671"/>
                </a:lnTo>
                <a:lnTo>
                  <a:pt x="535" y="672"/>
                </a:lnTo>
                <a:lnTo>
                  <a:pt x="542" y="674"/>
                </a:lnTo>
                <a:lnTo>
                  <a:pt x="549" y="676"/>
                </a:lnTo>
                <a:lnTo>
                  <a:pt x="555" y="679"/>
                </a:lnTo>
                <a:lnTo>
                  <a:pt x="562" y="683"/>
                </a:lnTo>
                <a:close/>
                <a:moveTo>
                  <a:pt x="1786" y="1715"/>
                </a:moveTo>
                <a:lnTo>
                  <a:pt x="1786" y="1715"/>
                </a:lnTo>
                <a:lnTo>
                  <a:pt x="1771" y="1727"/>
                </a:lnTo>
                <a:lnTo>
                  <a:pt x="1757" y="1740"/>
                </a:lnTo>
                <a:lnTo>
                  <a:pt x="1745" y="1753"/>
                </a:lnTo>
                <a:lnTo>
                  <a:pt x="1733" y="1767"/>
                </a:lnTo>
                <a:lnTo>
                  <a:pt x="1722" y="1782"/>
                </a:lnTo>
                <a:lnTo>
                  <a:pt x="1712" y="1797"/>
                </a:lnTo>
                <a:lnTo>
                  <a:pt x="1701" y="1812"/>
                </a:lnTo>
                <a:lnTo>
                  <a:pt x="1692" y="1828"/>
                </a:lnTo>
                <a:lnTo>
                  <a:pt x="1685" y="1845"/>
                </a:lnTo>
                <a:lnTo>
                  <a:pt x="1678" y="1861"/>
                </a:lnTo>
                <a:lnTo>
                  <a:pt x="1671" y="1878"/>
                </a:lnTo>
                <a:lnTo>
                  <a:pt x="1666" y="1894"/>
                </a:lnTo>
                <a:lnTo>
                  <a:pt x="1661" y="1912"/>
                </a:lnTo>
                <a:lnTo>
                  <a:pt x="1657" y="1929"/>
                </a:lnTo>
                <a:lnTo>
                  <a:pt x="1654" y="1947"/>
                </a:lnTo>
                <a:lnTo>
                  <a:pt x="1652" y="1965"/>
                </a:lnTo>
                <a:lnTo>
                  <a:pt x="1651" y="1982"/>
                </a:lnTo>
                <a:lnTo>
                  <a:pt x="1651" y="2000"/>
                </a:lnTo>
                <a:lnTo>
                  <a:pt x="1651" y="2017"/>
                </a:lnTo>
                <a:lnTo>
                  <a:pt x="1652" y="2036"/>
                </a:lnTo>
                <a:lnTo>
                  <a:pt x="1654" y="2053"/>
                </a:lnTo>
                <a:lnTo>
                  <a:pt x="1657" y="2071"/>
                </a:lnTo>
                <a:lnTo>
                  <a:pt x="1661" y="2088"/>
                </a:lnTo>
                <a:lnTo>
                  <a:pt x="1665" y="2106"/>
                </a:lnTo>
                <a:lnTo>
                  <a:pt x="1671" y="2123"/>
                </a:lnTo>
                <a:lnTo>
                  <a:pt x="1677" y="2140"/>
                </a:lnTo>
                <a:lnTo>
                  <a:pt x="1684" y="2157"/>
                </a:lnTo>
                <a:lnTo>
                  <a:pt x="1692" y="2174"/>
                </a:lnTo>
                <a:lnTo>
                  <a:pt x="1701" y="2190"/>
                </a:lnTo>
                <a:lnTo>
                  <a:pt x="1712" y="2205"/>
                </a:lnTo>
                <a:lnTo>
                  <a:pt x="1723" y="2221"/>
                </a:lnTo>
                <a:lnTo>
                  <a:pt x="1734" y="2236"/>
                </a:lnTo>
                <a:lnTo>
                  <a:pt x="1746" y="2251"/>
                </a:lnTo>
                <a:lnTo>
                  <a:pt x="1759" y="2264"/>
                </a:lnTo>
                <a:lnTo>
                  <a:pt x="1773" y="2277"/>
                </a:lnTo>
                <a:lnTo>
                  <a:pt x="1787" y="2289"/>
                </a:lnTo>
                <a:lnTo>
                  <a:pt x="1802" y="2301"/>
                </a:lnTo>
                <a:lnTo>
                  <a:pt x="1817" y="2311"/>
                </a:lnTo>
                <a:lnTo>
                  <a:pt x="1832" y="2320"/>
                </a:lnTo>
                <a:lnTo>
                  <a:pt x="1848" y="2329"/>
                </a:lnTo>
                <a:lnTo>
                  <a:pt x="1864" y="2337"/>
                </a:lnTo>
                <a:lnTo>
                  <a:pt x="1880" y="2345"/>
                </a:lnTo>
                <a:lnTo>
                  <a:pt x="1897" y="2351"/>
                </a:lnTo>
                <a:lnTo>
                  <a:pt x="1915" y="2357"/>
                </a:lnTo>
                <a:lnTo>
                  <a:pt x="1932" y="2361"/>
                </a:lnTo>
                <a:lnTo>
                  <a:pt x="1949" y="2365"/>
                </a:lnTo>
                <a:lnTo>
                  <a:pt x="1967" y="2368"/>
                </a:lnTo>
                <a:lnTo>
                  <a:pt x="1984" y="2370"/>
                </a:lnTo>
                <a:lnTo>
                  <a:pt x="2002" y="2371"/>
                </a:lnTo>
                <a:lnTo>
                  <a:pt x="2019" y="2372"/>
                </a:lnTo>
                <a:lnTo>
                  <a:pt x="2038" y="2372"/>
                </a:lnTo>
                <a:lnTo>
                  <a:pt x="2055" y="2370"/>
                </a:lnTo>
                <a:lnTo>
                  <a:pt x="2073" y="2368"/>
                </a:lnTo>
                <a:lnTo>
                  <a:pt x="2090" y="2365"/>
                </a:lnTo>
                <a:lnTo>
                  <a:pt x="2109" y="2362"/>
                </a:lnTo>
                <a:lnTo>
                  <a:pt x="2126" y="2357"/>
                </a:lnTo>
                <a:lnTo>
                  <a:pt x="2143" y="2352"/>
                </a:lnTo>
                <a:lnTo>
                  <a:pt x="2160" y="2345"/>
                </a:lnTo>
                <a:lnTo>
                  <a:pt x="2177" y="2337"/>
                </a:lnTo>
                <a:lnTo>
                  <a:pt x="2193" y="2329"/>
                </a:lnTo>
                <a:lnTo>
                  <a:pt x="2209" y="2320"/>
                </a:lnTo>
                <a:lnTo>
                  <a:pt x="2226" y="2310"/>
                </a:lnTo>
                <a:lnTo>
                  <a:pt x="2241" y="2300"/>
                </a:lnTo>
                <a:lnTo>
                  <a:pt x="2256" y="2288"/>
                </a:lnTo>
                <a:lnTo>
                  <a:pt x="2270" y="2275"/>
                </a:lnTo>
                <a:lnTo>
                  <a:pt x="2284" y="2262"/>
                </a:lnTo>
                <a:lnTo>
                  <a:pt x="2297" y="2249"/>
                </a:lnTo>
                <a:lnTo>
                  <a:pt x="2309" y="2235"/>
                </a:lnTo>
                <a:lnTo>
                  <a:pt x="2320" y="2221"/>
                </a:lnTo>
                <a:lnTo>
                  <a:pt x="2330" y="2205"/>
                </a:lnTo>
                <a:lnTo>
                  <a:pt x="2340" y="2190"/>
                </a:lnTo>
                <a:lnTo>
                  <a:pt x="2349" y="2174"/>
                </a:lnTo>
                <a:lnTo>
                  <a:pt x="2357" y="2158"/>
                </a:lnTo>
                <a:lnTo>
                  <a:pt x="2364" y="2141"/>
                </a:lnTo>
                <a:lnTo>
                  <a:pt x="2371" y="2124"/>
                </a:lnTo>
                <a:lnTo>
                  <a:pt x="2376" y="2108"/>
                </a:lnTo>
                <a:lnTo>
                  <a:pt x="2381" y="2091"/>
                </a:lnTo>
                <a:lnTo>
                  <a:pt x="2384" y="2073"/>
                </a:lnTo>
                <a:lnTo>
                  <a:pt x="2387" y="2055"/>
                </a:lnTo>
                <a:lnTo>
                  <a:pt x="2390" y="2038"/>
                </a:lnTo>
                <a:lnTo>
                  <a:pt x="2391" y="2020"/>
                </a:lnTo>
                <a:lnTo>
                  <a:pt x="2391" y="2002"/>
                </a:lnTo>
                <a:lnTo>
                  <a:pt x="2391" y="1985"/>
                </a:lnTo>
                <a:lnTo>
                  <a:pt x="2390" y="1967"/>
                </a:lnTo>
                <a:lnTo>
                  <a:pt x="2388" y="1949"/>
                </a:lnTo>
                <a:lnTo>
                  <a:pt x="2385" y="1931"/>
                </a:lnTo>
                <a:lnTo>
                  <a:pt x="2381" y="1914"/>
                </a:lnTo>
                <a:lnTo>
                  <a:pt x="2377" y="1896"/>
                </a:lnTo>
                <a:lnTo>
                  <a:pt x="2371" y="1879"/>
                </a:lnTo>
                <a:lnTo>
                  <a:pt x="2365" y="1862"/>
                </a:lnTo>
                <a:lnTo>
                  <a:pt x="2358" y="1846"/>
                </a:lnTo>
                <a:lnTo>
                  <a:pt x="2350" y="1828"/>
                </a:lnTo>
                <a:lnTo>
                  <a:pt x="2340" y="1812"/>
                </a:lnTo>
                <a:lnTo>
                  <a:pt x="2330" y="1797"/>
                </a:lnTo>
                <a:lnTo>
                  <a:pt x="2319" y="1782"/>
                </a:lnTo>
                <a:lnTo>
                  <a:pt x="2308" y="1766"/>
                </a:lnTo>
                <a:lnTo>
                  <a:pt x="2295" y="1752"/>
                </a:lnTo>
                <a:lnTo>
                  <a:pt x="2282" y="1738"/>
                </a:lnTo>
                <a:lnTo>
                  <a:pt x="2268" y="1725"/>
                </a:lnTo>
                <a:lnTo>
                  <a:pt x="2254" y="1714"/>
                </a:lnTo>
                <a:lnTo>
                  <a:pt x="2240" y="1701"/>
                </a:lnTo>
                <a:lnTo>
                  <a:pt x="2225" y="1691"/>
                </a:lnTo>
                <a:lnTo>
                  <a:pt x="2209" y="1682"/>
                </a:lnTo>
                <a:lnTo>
                  <a:pt x="2193" y="1673"/>
                </a:lnTo>
                <a:lnTo>
                  <a:pt x="2178" y="1665"/>
                </a:lnTo>
                <a:lnTo>
                  <a:pt x="2161" y="1658"/>
                </a:lnTo>
                <a:lnTo>
                  <a:pt x="2144" y="1652"/>
                </a:lnTo>
                <a:lnTo>
                  <a:pt x="2127" y="1646"/>
                </a:lnTo>
                <a:lnTo>
                  <a:pt x="2110" y="1641"/>
                </a:lnTo>
                <a:lnTo>
                  <a:pt x="2092" y="1637"/>
                </a:lnTo>
                <a:lnTo>
                  <a:pt x="2075" y="1634"/>
                </a:lnTo>
                <a:lnTo>
                  <a:pt x="2057" y="1632"/>
                </a:lnTo>
                <a:lnTo>
                  <a:pt x="2040" y="1631"/>
                </a:lnTo>
                <a:lnTo>
                  <a:pt x="2021" y="1630"/>
                </a:lnTo>
                <a:lnTo>
                  <a:pt x="2004" y="1630"/>
                </a:lnTo>
                <a:lnTo>
                  <a:pt x="1986" y="1632"/>
                </a:lnTo>
                <a:lnTo>
                  <a:pt x="1969" y="1634"/>
                </a:lnTo>
                <a:lnTo>
                  <a:pt x="1951" y="1637"/>
                </a:lnTo>
                <a:lnTo>
                  <a:pt x="1933" y="1640"/>
                </a:lnTo>
                <a:lnTo>
                  <a:pt x="1916" y="1646"/>
                </a:lnTo>
                <a:lnTo>
                  <a:pt x="1898" y="1651"/>
                </a:lnTo>
                <a:lnTo>
                  <a:pt x="1881" y="1658"/>
                </a:lnTo>
                <a:lnTo>
                  <a:pt x="1865" y="1665"/>
                </a:lnTo>
                <a:lnTo>
                  <a:pt x="1849" y="1673"/>
                </a:lnTo>
                <a:lnTo>
                  <a:pt x="1832" y="1682"/>
                </a:lnTo>
                <a:lnTo>
                  <a:pt x="1816" y="1692"/>
                </a:lnTo>
                <a:lnTo>
                  <a:pt x="1801" y="1702"/>
                </a:lnTo>
                <a:lnTo>
                  <a:pt x="1786" y="1715"/>
                </a:lnTo>
                <a:close/>
                <a:moveTo>
                  <a:pt x="2917" y="2627"/>
                </a:moveTo>
                <a:lnTo>
                  <a:pt x="2523" y="2305"/>
                </a:lnTo>
                <a:lnTo>
                  <a:pt x="2515" y="2320"/>
                </a:lnTo>
                <a:lnTo>
                  <a:pt x="2507" y="2335"/>
                </a:lnTo>
                <a:lnTo>
                  <a:pt x="2498" y="2349"/>
                </a:lnTo>
                <a:lnTo>
                  <a:pt x="2489" y="2362"/>
                </a:lnTo>
                <a:lnTo>
                  <a:pt x="2480" y="2375"/>
                </a:lnTo>
                <a:lnTo>
                  <a:pt x="2469" y="2386"/>
                </a:lnTo>
                <a:lnTo>
                  <a:pt x="2449" y="2409"/>
                </a:lnTo>
                <a:lnTo>
                  <a:pt x="2428" y="2428"/>
                </a:lnTo>
                <a:lnTo>
                  <a:pt x="2406" y="2444"/>
                </a:lnTo>
                <a:lnTo>
                  <a:pt x="2386" y="2459"/>
                </a:lnTo>
                <a:lnTo>
                  <a:pt x="2366" y="2473"/>
                </a:lnTo>
                <a:lnTo>
                  <a:pt x="2345" y="2483"/>
                </a:lnTo>
                <a:lnTo>
                  <a:pt x="2328" y="2492"/>
                </a:lnTo>
                <a:lnTo>
                  <a:pt x="2311" y="2499"/>
                </a:lnTo>
                <a:lnTo>
                  <a:pt x="2297" y="2505"/>
                </a:lnTo>
                <a:lnTo>
                  <a:pt x="2276" y="2512"/>
                </a:lnTo>
                <a:lnTo>
                  <a:pt x="2268" y="2514"/>
                </a:lnTo>
                <a:lnTo>
                  <a:pt x="2507" y="2964"/>
                </a:lnTo>
                <a:lnTo>
                  <a:pt x="2530" y="2955"/>
                </a:lnTo>
                <a:lnTo>
                  <a:pt x="2554" y="2946"/>
                </a:lnTo>
                <a:lnTo>
                  <a:pt x="2576" y="2936"/>
                </a:lnTo>
                <a:lnTo>
                  <a:pt x="2597" y="2925"/>
                </a:lnTo>
                <a:lnTo>
                  <a:pt x="2619" y="2913"/>
                </a:lnTo>
                <a:lnTo>
                  <a:pt x="2639" y="2901"/>
                </a:lnTo>
                <a:lnTo>
                  <a:pt x="2659" y="2888"/>
                </a:lnTo>
                <a:lnTo>
                  <a:pt x="2679" y="2875"/>
                </a:lnTo>
                <a:lnTo>
                  <a:pt x="2697" y="2862"/>
                </a:lnTo>
                <a:lnTo>
                  <a:pt x="2715" y="2847"/>
                </a:lnTo>
                <a:lnTo>
                  <a:pt x="2749" y="2820"/>
                </a:lnTo>
                <a:lnTo>
                  <a:pt x="2779" y="2792"/>
                </a:lnTo>
                <a:lnTo>
                  <a:pt x="2808" y="2763"/>
                </a:lnTo>
                <a:lnTo>
                  <a:pt x="2833" y="2737"/>
                </a:lnTo>
                <a:lnTo>
                  <a:pt x="2854" y="2711"/>
                </a:lnTo>
                <a:lnTo>
                  <a:pt x="2874" y="2688"/>
                </a:lnTo>
                <a:lnTo>
                  <a:pt x="2889" y="2668"/>
                </a:lnTo>
                <a:lnTo>
                  <a:pt x="2910" y="2638"/>
                </a:lnTo>
                <a:lnTo>
                  <a:pt x="2917" y="2627"/>
                </a:lnTo>
                <a:close/>
                <a:moveTo>
                  <a:pt x="2675" y="1133"/>
                </a:moveTo>
                <a:lnTo>
                  <a:pt x="2353" y="1528"/>
                </a:lnTo>
                <a:lnTo>
                  <a:pt x="2368" y="1536"/>
                </a:lnTo>
                <a:lnTo>
                  <a:pt x="2382" y="1544"/>
                </a:lnTo>
                <a:lnTo>
                  <a:pt x="2396" y="1553"/>
                </a:lnTo>
                <a:lnTo>
                  <a:pt x="2409" y="1562"/>
                </a:lnTo>
                <a:lnTo>
                  <a:pt x="2422" y="1572"/>
                </a:lnTo>
                <a:lnTo>
                  <a:pt x="2434" y="1582"/>
                </a:lnTo>
                <a:lnTo>
                  <a:pt x="2455" y="1603"/>
                </a:lnTo>
                <a:lnTo>
                  <a:pt x="2475" y="1623"/>
                </a:lnTo>
                <a:lnTo>
                  <a:pt x="2492" y="1645"/>
                </a:lnTo>
                <a:lnTo>
                  <a:pt x="2506" y="1666"/>
                </a:lnTo>
                <a:lnTo>
                  <a:pt x="2519" y="1686"/>
                </a:lnTo>
                <a:lnTo>
                  <a:pt x="2530" y="1705"/>
                </a:lnTo>
                <a:lnTo>
                  <a:pt x="2539" y="1724"/>
                </a:lnTo>
                <a:lnTo>
                  <a:pt x="2547" y="1740"/>
                </a:lnTo>
                <a:lnTo>
                  <a:pt x="2552" y="1754"/>
                </a:lnTo>
                <a:lnTo>
                  <a:pt x="2559" y="1776"/>
                </a:lnTo>
                <a:lnTo>
                  <a:pt x="2561" y="1783"/>
                </a:lnTo>
                <a:lnTo>
                  <a:pt x="3011" y="1545"/>
                </a:lnTo>
                <a:lnTo>
                  <a:pt x="3003" y="1522"/>
                </a:lnTo>
                <a:lnTo>
                  <a:pt x="2993" y="1498"/>
                </a:lnTo>
                <a:lnTo>
                  <a:pt x="2982" y="1476"/>
                </a:lnTo>
                <a:lnTo>
                  <a:pt x="2971" y="1455"/>
                </a:lnTo>
                <a:lnTo>
                  <a:pt x="2960" y="1433"/>
                </a:lnTo>
                <a:lnTo>
                  <a:pt x="2948" y="1413"/>
                </a:lnTo>
                <a:lnTo>
                  <a:pt x="2935" y="1393"/>
                </a:lnTo>
                <a:lnTo>
                  <a:pt x="2923" y="1373"/>
                </a:lnTo>
                <a:lnTo>
                  <a:pt x="2908" y="1355"/>
                </a:lnTo>
                <a:lnTo>
                  <a:pt x="2895" y="1337"/>
                </a:lnTo>
                <a:lnTo>
                  <a:pt x="2867" y="1303"/>
                </a:lnTo>
                <a:lnTo>
                  <a:pt x="2838" y="1272"/>
                </a:lnTo>
                <a:lnTo>
                  <a:pt x="2811" y="1244"/>
                </a:lnTo>
                <a:lnTo>
                  <a:pt x="2783" y="1219"/>
                </a:lnTo>
                <a:lnTo>
                  <a:pt x="2758" y="1196"/>
                </a:lnTo>
                <a:lnTo>
                  <a:pt x="2735" y="1178"/>
                </a:lnTo>
                <a:lnTo>
                  <a:pt x="2715" y="1162"/>
                </a:lnTo>
                <a:lnTo>
                  <a:pt x="2685" y="1141"/>
                </a:lnTo>
                <a:lnTo>
                  <a:pt x="2675" y="1133"/>
                </a:lnTo>
                <a:close/>
                <a:moveTo>
                  <a:pt x="1378" y="2882"/>
                </a:moveTo>
                <a:lnTo>
                  <a:pt x="1700" y="2488"/>
                </a:lnTo>
                <a:lnTo>
                  <a:pt x="1685" y="2480"/>
                </a:lnTo>
                <a:lnTo>
                  <a:pt x="1671" y="2472"/>
                </a:lnTo>
                <a:lnTo>
                  <a:pt x="1657" y="2462"/>
                </a:lnTo>
                <a:lnTo>
                  <a:pt x="1643" y="2453"/>
                </a:lnTo>
                <a:lnTo>
                  <a:pt x="1631" y="2444"/>
                </a:lnTo>
                <a:lnTo>
                  <a:pt x="1619" y="2434"/>
                </a:lnTo>
                <a:lnTo>
                  <a:pt x="1598" y="2414"/>
                </a:lnTo>
                <a:lnTo>
                  <a:pt x="1578" y="2392"/>
                </a:lnTo>
                <a:lnTo>
                  <a:pt x="1561" y="2371"/>
                </a:lnTo>
                <a:lnTo>
                  <a:pt x="1547" y="2351"/>
                </a:lnTo>
                <a:lnTo>
                  <a:pt x="1534" y="2330"/>
                </a:lnTo>
                <a:lnTo>
                  <a:pt x="1523" y="2310"/>
                </a:lnTo>
                <a:lnTo>
                  <a:pt x="1514" y="2293"/>
                </a:lnTo>
                <a:lnTo>
                  <a:pt x="1506" y="2275"/>
                </a:lnTo>
                <a:lnTo>
                  <a:pt x="1501" y="2261"/>
                </a:lnTo>
                <a:lnTo>
                  <a:pt x="1494" y="2241"/>
                </a:lnTo>
                <a:lnTo>
                  <a:pt x="1492" y="2233"/>
                </a:lnTo>
                <a:lnTo>
                  <a:pt x="1042" y="2472"/>
                </a:lnTo>
                <a:lnTo>
                  <a:pt x="1050" y="2495"/>
                </a:lnTo>
                <a:lnTo>
                  <a:pt x="1060" y="2518"/>
                </a:lnTo>
                <a:lnTo>
                  <a:pt x="1070" y="2541"/>
                </a:lnTo>
                <a:lnTo>
                  <a:pt x="1081" y="2562"/>
                </a:lnTo>
                <a:lnTo>
                  <a:pt x="1093" y="2583"/>
                </a:lnTo>
                <a:lnTo>
                  <a:pt x="1105" y="2604"/>
                </a:lnTo>
                <a:lnTo>
                  <a:pt x="1117" y="2624"/>
                </a:lnTo>
                <a:lnTo>
                  <a:pt x="1130" y="2643"/>
                </a:lnTo>
                <a:lnTo>
                  <a:pt x="1145" y="2661"/>
                </a:lnTo>
                <a:lnTo>
                  <a:pt x="1158" y="2680"/>
                </a:lnTo>
                <a:lnTo>
                  <a:pt x="1186" y="2713"/>
                </a:lnTo>
                <a:lnTo>
                  <a:pt x="1215" y="2744"/>
                </a:lnTo>
                <a:lnTo>
                  <a:pt x="1242" y="2772"/>
                </a:lnTo>
                <a:lnTo>
                  <a:pt x="1270" y="2798"/>
                </a:lnTo>
                <a:lnTo>
                  <a:pt x="1295" y="2819"/>
                </a:lnTo>
                <a:lnTo>
                  <a:pt x="1317" y="2838"/>
                </a:lnTo>
                <a:lnTo>
                  <a:pt x="1338" y="2854"/>
                </a:lnTo>
                <a:lnTo>
                  <a:pt x="1368" y="2875"/>
                </a:lnTo>
                <a:lnTo>
                  <a:pt x="1378" y="2882"/>
                </a:lnTo>
                <a:close/>
                <a:moveTo>
                  <a:pt x="1172" y="1335"/>
                </a:moveTo>
                <a:lnTo>
                  <a:pt x="1566" y="1657"/>
                </a:lnTo>
                <a:lnTo>
                  <a:pt x="1574" y="1641"/>
                </a:lnTo>
                <a:lnTo>
                  <a:pt x="1582" y="1627"/>
                </a:lnTo>
                <a:lnTo>
                  <a:pt x="1592" y="1613"/>
                </a:lnTo>
                <a:lnTo>
                  <a:pt x="1601" y="1600"/>
                </a:lnTo>
                <a:lnTo>
                  <a:pt x="1610" y="1588"/>
                </a:lnTo>
                <a:lnTo>
                  <a:pt x="1620" y="1575"/>
                </a:lnTo>
                <a:lnTo>
                  <a:pt x="1640" y="1554"/>
                </a:lnTo>
                <a:lnTo>
                  <a:pt x="1662" y="1535"/>
                </a:lnTo>
                <a:lnTo>
                  <a:pt x="1683" y="1518"/>
                </a:lnTo>
                <a:lnTo>
                  <a:pt x="1704" y="1503"/>
                </a:lnTo>
                <a:lnTo>
                  <a:pt x="1725" y="1490"/>
                </a:lnTo>
                <a:lnTo>
                  <a:pt x="1744" y="1479"/>
                </a:lnTo>
                <a:lnTo>
                  <a:pt x="1762" y="1471"/>
                </a:lnTo>
                <a:lnTo>
                  <a:pt x="1779" y="1463"/>
                </a:lnTo>
                <a:lnTo>
                  <a:pt x="1793" y="1458"/>
                </a:lnTo>
                <a:lnTo>
                  <a:pt x="1813" y="1450"/>
                </a:lnTo>
                <a:lnTo>
                  <a:pt x="1821" y="1448"/>
                </a:lnTo>
                <a:lnTo>
                  <a:pt x="1584" y="998"/>
                </a:lnTo>
                <a:lnTo>
                  <a:pt x="1559" y="1006"/>
                </a:lnTo>
                <a:lnTo>
                  <a:pt x="1537" y="1017"/>
                </a:lnTo>
                <a:lnTo>
                  <a:pt x="1514" y="1027"/>
                </a:lnTo>
                <a:lnTo>
                  <a:pt x="1492" y="1038"/>
                </a:lnTo>
                <a:lnTo>
                  <a:pt x="1471" y="1049"/>
                </a:lnTo>
                <a:lnTo>
                  <a:pt x="1450" y="1061"/>
                </a:lnTo>
                <a:lnTo>
                  <a:pt x="1431" y="1075"/>
                </a:lnTo>
                <a:lnTo>
                  <a:pt x="1412" y="1087"/>
                </a:lnTo>
                <a:lnTo>
                  <a:pt x="1393" y="1101"/>
                </a:lnTo>
                <a:lnTo>
                  <a:pt x="1375" y="1114"/>
                </a:lnTo>
                <a:lnTo>
                  <a:pt x="1342" y="1143"/>
                </a:lnTo>
                <a:lnTo>
                  <a:pt x="1310" y="1171"/>
                </a:lnTo>
                <a:lnTo>
                  <a:pt x="1282" y="1198"/>
                </a:lnTo>
                <a:lnTo>
                  <a:pt x="1257" y="1226"/>
                </a:lnTo>
                <a:lnTo>
                  <a:pt x="1235" y="1251"/>
                </a:lnTo>
                <a:lnTo>
                  <a:pt x="1216" y="1275"/>
                </a:lnTo>
                <a:lnTo>
                  <a:pt x="1200" y="1294"/>
                </a:lnTo>
                <a:lnTo>
                  <a:pt x="1179" y="1324"/>
                </a:lnTo>
                <a:lnTo>
                  <a:pt x="1172" y="1335"/>
                </a:lnTo>
                <a:close/>
              </a:path>
            </a:pathLst>
          </a:custGeom>
          <a:solidFill>
            <a:srgbClr val="000000"/>
          </a:solidFill>
          <a:ln w="9525">
            <a:noFill/>
            <a:round/>
            <a:headEnd/>
            <a:tailEnd/>
          </a:ln>
        </p:spPr>
        <p:txBody>
          <a:bodyPr/>
          <a:lstStyle/>
          <a:p>
            <a:endParaRPr lang="en-US"/>
          </a:p>
        </p:txBody>
      </p:sp>
      <p:sp>
        <p:nvSpPr>
          <p:cNvPr id="31750" name="Freeform 8"/>
          <p:cNvSpPr>
            <a:spLocks noEditPoints="1"/>
          </p:cNvSpPr>
          <p:nvPr/>
        </p:nvSpPr>
        <p:spPr bwMode="auto">
          <a:xfrm>
            <a:off x="4502150" y="1949450"/>
            <a:ext cx="1876425" cy="1874838"/>
          </a:xfrm>
          <a:custGeom>
            <a:avLst/>
            <a:gdLst>
              <a:gd name="T0" fmla="*/ 772319 w 2364"/>
              <a:gd name="T1" fmla="*/ 73056 h 2361"/>
              <a:gd name="T2" fmla="*/ 804069 w 2364"/>
              <a:gd name="T3" fmla="*/ 12705 h 2361"/>
              <a:gd name="T4" fmla="*/ 931863 w 2364"/>
              <a:gd name="T5" fmla="*/ 12705 h 2361"/>
              <a:gd name="T6" fmla="*/ 1081881 w 2364"/>
              <a:gd name="T7" fmla="*/ 158023 h 2361"/>
              <a:gd name="T8" fmla="*/ 1232694 w 2364"/>
              <a:gd name="T9" fmla="*/ 51616 h 2361"/>
              <a:gd name="T10" fmla="*/ 1353344 w 2364"/>
              <a:gd name="T11" fmla="*/ 92908 h 2361"/>
              <a:gd name="T12" fmla="*/ 1354931 w 2364"/>
              <a:gd name="T13" fmla="*/ 257284 h 2361"/>
              <a:gd name="T14" fmla="*/ 1582737 w 2364"/>
              <a:gd name="T15" fmla="*/ 290636 h 2361"/>
              <a:gd name="T16" fmla="*/ 1694656 w 2364"/>
              <a:gd name="T17" fmla="*/ 362897 h 2361"/>
              <a:gd name="T18" fmla="*/ 1687513 w 2364"/>
              <a:gd name="T19" fmla="*/ 432777 h 2361"/>
              <a:gd name="T20" fmla="*/ 1781175 w 2364"/>
              <a:gd name="T21" fmla="*/ 659092 h 2361"/>
              <a:gd name="T22" fmla="*/ 1846263 w 2364"/>
              <a:gd name="T23" fmla="*/ 681326 h 2361"/>
              <a:gd name="T24" fmla="*/ 1864519 w 2364"/>
              <a:gd name="T25" fmla="*/ 807586 h 2361"/>
              <a:gd name="T26" fmla="*/ 1744663 w 2364"/>
              <a:gd name="T27" fmla="*/ 975932 h 2361"/>
              <a:gd name="T28" fmla="*/ 1870869 w 2364"/>
              <a:gd name="T29" fmla="*/ 1102986 h 2361"/>
              <a:gd name="T30" fmla="*/ 1852613 w 2364"/>
              <a:gd name="T31" fmla="*/ 1230834 h 2361"/>
              <a:gd name="T32" fmla="*/ 1679575 w 2364"/>
              <a:gd name="T33" fmla="*/ 1257833 h 2361"/>
              <a:gd name="T34" fmla="*/ 1671638 w 2364"/>
              <a:gd name="T35" fmla="*/ 1480177 h 2361"/>
              <a:gd name="T36" fmla="*/ 1673225 w 2364"/>
              <a:gd name="T37" fmla="*/ 1550056 h 2361"/>
              <a:gd name="T38" fmla="*/ 1557337 w 2364"/>
              <a:gd name="T39" fmla="*/ 1613583 h 2361"/>
              <a:gd name="T40" fmla="*/ 1363662 w 2364"/>
              <a:gd name="T41" fmla="*/ 1621524 h 2361"/>
              <a:gd name="T42" fmla="*/ 1337469 w 2364"/>
              <a:gd name="T43" fmla="*/ 1781930 h 2361"/>
              <a:gd name="T44" fmla="*/ 1226344 w 2364"/>
              <a:gd name="T45" fmla="*/ 1847045 h 2361"/>
              <a:gd name="T46" fmla="*/ 1115219 w 2364"/>
              <a:gd name="T47" fmla="*/ 1720785 h 2361"/>
              <a:gd name="T48" fmla="*/ 917575 w 2364"/>
              <a:gd name="T49" fmla="*/ 1829575 h 2361"/>
              <a:gd name="T50" fmla="*/ 863600 w 2364"/>
              <a:gd name="T51" fmla="*/ 1874838 h 2361"/>
              <a:gd name="T52" fmla="*/ 742156 w 2364"/>
              <a:gd name="T53" fmla="*/ 1823222 h 2361"/>
              <a:gd name="T54" fmla="*/ 599281 w 2364"/>
              <a:gd name="T55" fmla="*/ 1655670 h 2361"/>
              <a:gd name="T56" fmla="*/ 451644 w 2364"/>
              <a:gd name="T57" fmla="*/ 1734285 h 2361"/>
              <a:gd name="T58" fmla="*/ 354012 w 2364"/>
              <a:gd name="T59" fmla="*/ 1650112 h 2361"/>
              <a:gd name="T60" fmla="*/ 354012 w 2364"/>
              <a:gd name="T61" fmla="*/ 1468266 h 2361"/>
              <a:gd name="T62" fmla="*/ 169862 w 2364"/>
              <a:gd name="T63" fmla="*/ 1434914 h 2361"/>
              <a:gd name="T64" fmla="*/ 90487 w 2364"/>
              <a:gd name="T65" fmla="*/ 1334859 h 2361"/>
              <a:gd name="T66" fmla="*/ 200819 w 2364"/>
              <a:gd name="T67" fmla="*/ 1207805 h 2361"/>
              <a:gd name="T68" fmla="*/ 55563 w 2364"/>
              <a:gd name="T69" fmla="*/ 1019607 h 2361"/>
              <a:gd name="T70" fmla="*/ 794 w 2364"/>
              <a:gd name="T71" fmla="*/ 978314 h 2361"/>
              <a:gd name="T72" fmla="*/ 23812 w 2364"/>
              <a:gd name="T73" fmla="*/ 852849 h 2361"/>
              <a:gd name="T74" fmla="*/ 187325 w 2364"/>
              <a:gd name="T75" fmla="*/ 721030 h 2361"/>
              <a:gd name="T76" fmla="*/ 115888 w 2364"/>
              <a:gd name="T77" fmla="*/ 559831 h 2361"/>
              <a:gd name="T78" fmla="*/ 176212 w 2364"/>
              <a:gd name="T79" fmla="*/ 445482 h 2361"/>
              <a:gd name="T80" fmla="*/ 318294 w 2364"/>
              <a:gd name="T81" fmla="*/ 459776 h 2361"/>
              <a:gd name="T82" fmla="*/ 381794 w 2364"/>
              <a:gd name="T83" fmla="*/ 250931 h 2361"/>
              <a:gd name="T84" fmla="*/ 453231 w 2364"/>
              <a:gd name="T85" fmla="*/ 138965 h 2361"/>
              <a:gd name="T86" fmla="*/ 523081 w 2364"/>
              <a:gd name="T87" fmla="*/ 146112 h 2361"/>
              <a:gd name="T88" fmla="*/ 1127125 w 2364"/>
              <a:gd name="T89" fmla="*/ 1176836 h 2361"/>
              <a:gd name="T90" fmla="*/ 1253331 w 2364"/>
              <a:gd name="T91" fmla="*/ 1394416 h 2361"/>
              <a:gd name="T92" fmla="*/ 1270000 w 2364"/>
              <a:gd name="T93" fmla="*/ 521715 h 2361"/>
              <a:gd name="T94" fmla="*/ 1203325 w 2364"/>
              <a:gd name="T95" fmla="*/ 813145 h 2361"/>
              <a:gd name="T96" fmla="*/ 1365250 w 2364"/>
              <a:gd name="T97" fmla="*/ 605094 h 2361"/>
              <a:gd name="T98" fmla="*/ 773906 w 2364"/>
              <a:gd name="T99" fmla="*/ 1182395 h 2361"/>
              <a:gd name="T100" fmla="*/ 686594 w 2364"/>
              <a:gd name="T101" fmla="*/ 1064870 h 2361"/>
              <a:gd name="T102" fmla="*/ 576262 w 2364"/>
              <a:gd name="T103" fmla="*/ 1343594 h 2361"/>
              <a:gd name="T104" fmla="*/ 759619 w 2364"/>
              <a:gd name="T105" fmla="*/ 728971 h 2361"/>
              <a:gd name="T106" fmla="*/ 719137 w 2364"/>
              <a:gd name="T107" fmla="*/ 458982 h 2361"/>
              <a:gd name="T108" fmla="*/ 531812 w 2364"/>
              <a:gd name="T109" fmla="*/ 615417 h 2361"/>
              <a:gd name="T110" fmla="*/ 773906 w 2364"/>
              <a:gd name="T111" fmla="*/ 861584 h 2361"/>
              <a:gd name="T112" fmla="*/ 773906 w 2364"/>
              <a:gd name="T113" fmla="*/ 1050576 h 2361"/>
              <a:gd name="T114" fmla="*/ 850900 w 2364"/>
              <a:gd name="T115" fmla="*/ 1130779 h 2361"/>
              <a:gd name="T116" fmla="*/ 1039019 w 2364"/>
              <a:gd name="T117" fmla="*/ 1140308 h 2361"/>
              <a:gd name="T118" fmla="*/ 1123156 w 2364"/>
              <a:gd name="T119" fmla="*/ 1068046 h 2361"/>
              <a:gd name="T120" fmla="*/ 1142206 w 2364"/>
              <a:gd name="T121" fmla="*/ 879848 h 2361"/>
              <a:gd name="T122" fmla="*/ 1073150 w 2364"/>
              <a:gd name="T123" fmla="*/ 792498 h 2361"/>
              <a:gd name="T124" fmla="*/ 887413 w 2364"/>
              <a:gd name="T125" fmla="*/ 764705 h 23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64"/>
              <a:gd name="T190" fmla="*/ 0 h 2361"/>
              <a:gd name="T191" fmla="*/ 2364 w 2364"/>
              <a:gd name="T192" fmla="*/ 2361 h 236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64" h="2361">
                <a:moveTo>
                  <a:pt x="665" y="190"/>
                </a:moveTo>
                <a:lnTo>
                  <a:pt x="764" y="284"/>
                </a:lnTo>
                <a:lnTo>
                  <a:pt x="789" y="272"/>
                </a:lnTo>
                <a:lnTo>
                  <a:pt x="814" y="261"/>
                </a:lnTo>
                <a:lnTo>
                  <a:pt x="839" y="250"/>
                </a:lnTo>
                <a:lnTo>
                  <a:pt x="866" y="241"/>
                </a:lnTo>
                <a:lnTo>
                  <a:pt x="891" y="233"/>
                </a:lnTo>
                <a:lnTo>
                  <a:pt x="918" y="225"/>
                </a:lnTo>
                <a:lnTo>
                  <a:pt x="944" y="218"/>
                </a:lnTo>
                <a:lnTo>
                  <a:pt x="970" y="211"/>
                </a:lnTo>
                <a:lnTo>
                  <a:pt x="973" y="92"/>
                </a:lnTo>
                <a:lnTo>
                  <a:pt x="973" y="85"/>
                </a:lnTo>
                <a:lnTo>
                  <a:pt x="973" y="78"/>
                </a:lnTo>
                <a:lnTo>
                  <a:pt x="975" y="64"/>
                </a:lnTo>
                <a:lnTo>
                  <a:pt x="980" y="50"/>
                </a:lnTo>
                <a:lnTo>
                  <a:pt x="986" y="39"/>
                </a:lnTo>
                <a:lnTo>
                  <a:pt x="989" y="34"/>
                </a:lnTo>
                <a:lnTo>
                  <a:pt x="993" y="29"/>
                </a:lnTo>
                <a:lnTo>
                  <a:pt x="998" y="25"/>
                </a:lnTo>
                <a:lnTo>
                  <a:pt x="1003" y="21"/>
                </a:lnTo>
                <a:lnTo>
                  <a:pt x="1008" y="18"/>
                </a:lnTo>
                <a:lnTo>
                  <a:pt x="1013" y="16"/>
                </a:lnTo>
                <a:lnTo>
                  <a:pt x="1019" y="14"/>
                </a:lnTo>
                <a:lnTo>
                  <a:pt x="1025" y="13"/>
                </a:lnTo>
                <a:lnTo>
                  <a:pt x="1129" y="1"/>
                </a:lnTo>
                <a:lnTo>
                  <a:pt x="1135" y="0"/>
                </a:lnTo>
                <a:lnTo>
                  <a:pt x="1141" y="1"/>
                </a:lnTo>
                <a:lnTo>
                  <a:pt x="1147" y="2"/>
                </a:lnTo>
                <a:lnTo>
                  <a:pt x="1152" y="3"/>
                </a:lnTo>
                <a:lnTo>
                  <a:pt x="1158" y="6"/>
                </a:lnTo>
                <a:lnTo>
                  <a:pt x="1163" y="9"/>
                </a:lnTo>
                <a:lnTo>
                  <a:pt x="1168" y="12"/>
                </a:lnTo>
                <a:lnTo>
                  <a:pt x="1174" y="16"/>
                </a:lnTo>
                <a:lnTo>
                  <a:pt x="1183" y="26"/>
                </a:lnTo>
                <a:lnTo>
                  <a:pt x="1190" y="37"/>
                </a:lnTo>
                <a:lnTo>
                  <a:pt x="1195" y="50"/>
                </a:lnTo>
                <a:lnTo>
                  <a:pt x="1197" y="57"/>
                </a:lnTo>
                <a:lnTo>
                  <a:pt x="1198" y="65"/>
                </a:lnTo>
                <a:lnTo>
                  <a:pt x="1223" y="185"/>
                </a:lnTo>
                <a:lnTo>
                  <a:pt x="1251" y="186"/>
                </a:lnTo>
                <a:lnTo>
                  <a:pt x="1279" y="189"/>
                </a:lnTo>
                <a:lnTo>
                  <a:pt x="1307" y="192"/>
                </a:lnTo>
                <a:lnTo>
                  <a:pt x="1335" y="195"/>
                </a:lnTo>
                <a:lnTo>
                  <a:pt x="1363" y="199"/>
                </a:lnTo>
                <a:lnTo>
                  <a:pt x="1390" y="204"/>
                </a:lnTo>
                <a:lnTo>
                  <a:pt x="1417" y="210"/>
                </a:lnTo>
                <a:lnTo>
                  <a:pt x="1445" y="216"/>
                </a:lnTo>
                <a:lnTo>
                  <a:pt x="1506" y="111"/>
                </a:lnTo>
                <a:lnTo>
                  <a:pt x="1509" y="104"/>
                </a:lnTo>
                <a:lnTo>
                  <a:pt x="1512" y="98"/>
                </a:lnTo>
                <a:lnTo>
                  <a:pt x="1520" y="87"/>
                </a:lnTo>
                <a:lnTo>
                  <a:pt x="1530" y="77"/>
                </a:lnTo>
                <a:lnTo>
                  <a:pt x="1540" y="70"/>
                </a:lnTo>
                <a:lnTo>
                  <a:pt x="1546" y="67"/>
                </a:lnTo>
                <a:lnTo>
                  <a:pt x="1553" y="65"/>
                </a:lnTo>
                <a:lnTo>
                  <a:pt x="1559" y="64"/>
                </a:lnTo>
                <a:lnTo>
                  <a:pt x="1565" y="63"/>
                </a:lnTo>
                <a:lnTo>
                  <a:pt x="1571" y="62"/>
                </a:lnTo>
                <a:lnTo>
                  <a:pt x="1577" y="63"/>
                </a:lnTo>
                <a:lnTo>
                  <a:pt x="1583" y="64"/>
                </a:lnTo>
                <a:lnTo>
                  <a:pt x="1588" y="66"/>
                </a:lnTo>
                <a:lnTo>
                  <a:pt x="1686" y="103"/>
                </a:lnTo>
                <a:lnTo>
                  <a:pt x="1691" y="105"/>
                </a:lnTo>
                <a:lnTo>
                  <a:pt x="1696" y="109"/>
                </a:lnTo>
                <a:lnTo>
                  <a:pt x="1701" y="112"/>
                </a:lnTo>
                <a:lnTo>
                  <a:pt x="1705" y="117"/>
                </a:lnTo>
                <a:lnTo>
                  <a:pt x="1709" y="121"/>
                </a:lnTo>
                <a:lnTo>
                  <a:pt x="1713" y="127"/>
                </a:lnTo>
                <a:lnTo>
                  <a:pt x="1715" y="133"/>
                </a:lnTo>
                <a:lnTo>
                  <a:pt x="1718" y="139"/>
                </a:lnTo>
                <a:lnTo>
                  <a:pt x="1721" y="151"/>
                </a:lnTo>
                <a:lnTo>
                  <a:pt x="1721" y="165"/>
                </a:lnTo>
                <a:lnTo>
                  <a:pt x="1720" y="178"/>
                </a:lnTo>
                <a:lnTo>
                  <a:pt x="1718" y="185"/>
                </a:lnTo>
                <a:lnTo>
                  <a:pt x="1716" y="193"/>
                </a:lnTo>
                <a:lnTo>
                  <a:pt x="1682" y="309"/>
                </a:lnTo>
                <a:lnTo>
                  <a:pt x="1707" y="324"/>
                </a:lnTo>
                <a:lnTo>
                  <a:pt x="1731" y="339"/>
                </a:lnTo>
                <a:lnTo>
                  <a:pt x="1756" y="355"/>
                </a:lnTo>
                <a:lnTo>
                  <a:pt x="1779" y="371"/>
                </a:lnTo>
                <a:lnTo>
                  <a:pt x="1803" y="389"/>
                </a:lnTo>
                <a:lnTo>
                  <a:pt x="1826" y="407"/>
                </a:lnTo>
                <a:lnTo>
                  <a:pt x="1849" y="426"/>
                </a:lnTo>
                <a:lnTo>
                  <a:pt x="1871" y="446"/>
                </a:lnTo>
                <a:lnTo>
                  <a:pt x="1970" y="382"/>
                </a:lnTo>
                <a:lnTo>
                  <a:pt x="1976" y="377"/>
                </a:lnTo>
                <a:lnTo>
                  <a:pt x="1982" y="373"/>
                </a:lnTo>
                <a:lnTo>
                  <a:pt x="1994" y="366"/>
                </a:lnTo>
                <a:lnTo>
                  <a:pt x="2008" y="362"/>
                </a:lnTo>
                <a:lnTo>
                  <a:pt x="2021" y="361"/>
                </a:lnTo>
                <a:lnTo>
                  <a:pt x="2027" y="361"/>
                </a:lnTo>
                <a:lnTo>
                  <a:pt x="2033" y="362"/>
                </a:lnTo>
                <a:lnTo>
                  <a:pt x="2039" y="363"/>
                </a:lnTo>
                <a:lnTo>
                  <a:pt x="2045" y="365"/>
                </a:lnTo>
                <a:lnTo>
                  <a:pt x="2051" y="367"/>
                </a:lnTo>
                <a:lnTo>
                  <a:pt x="2056" y="371"/>
                </a:lnTo>
                <a:lnTo>
                  <a:pt x="2060" y="374"/>
                </a:lnTo>
                <a:lnTo>
                  <a:pt x="2066" y="380"/>
                </a:lnTo>
                <a:lnTo>
                  <a:pt x="2135" y="457"/>
                </a:lnTo>
                <a:lnTo>
                  <a:pt x="2138" y="462"/>
                </a:lnTo>
                <a:lnTo>
                  <a:pt x="2141" y="467"/>
                </a:lnTo>
                <a:lnTo>
                  <a:pt x="2144" y="473"/>
                </a:lnTo>
                <a:lnTo>
                  <a:pt x="2146" y="478"/>
                </a:lnTo>
                <a:lnTo>
                  <a:pt x="2147" y="484"/>
                </a:lnTo>
                <a:lnTo>
                  <a:pt x="2148" y="490"/>
                </a:lnTo>
                <a:lnTo>
                  <a:pt x="2147" y="497"/>
                </a:lnTo>
                <a:lnTo>
                  <a:pt x="2147" y="503"/>
                </a:lnTo>
                <a:lnTo>
                  <a:pt x="2144" y="516"/>
                </a:lnTo>
                <a:lnTo>
                  <a:pt x="2138" y="529"/>
                </a:lnTo>
                <a:lnTo>
                  <a:pt x="2130" y="540"/>
                </a:lnTo>
                <a:lnTo>
                  <a:pt x="2126" y="545"/>
                </a:lnTo>
                <a:lnTo>
                  <a:pt x="2119" y="551"/>
                </a:lnTo>
                <a:lnTo>
                  <a:pt x="2036" y="639"/>
                </a:lnTo>
                <a:lnTo>
                  <a:pt x="2051" y="663"/>
                </a:lnTo>
                <a:lnTo>
                  <a:pt x="2066" y="688"/>
                </a:lnTo>
                <a:lnTo>
                  <a:pt x="2080" y="713"/>
                </a:lnTo>
                <a:lnTo>
                  <a:pt x="2093" y="738"/>
                </a:lnTo>
                <a:lnTo>
                  <a:pt x="2105" y="765"/>
                </a:lnTo>
                <a:lnTo>
                  <a:pt x="2117" y="790"/>
                </a:lnTo>
                <a:lnTo>
                  <a:pt x="2128" y="816"/>
                </a:lnTo>
                <a:lnTo>
                  <a:pt x="2138" y="843"/>
                </a:lnTo>
                <a:lnTo>
                  <a:pt x="2244" y="830"/>
                </a:lnTo>
                <a:lnTo>
                  <a:pt x="2251" y="829"/>
                </a:lnTo>
                <a:lnTo>
                  <a:pt x="2259" y="828"/>
                </a:lnTo>
                <a:lnTo>
                  <a:pt x="2273" y="827"/>
                </a:lnTo>
                <a:lnTo>
                  <a:pt x="2286" y="829"/>
                </a:lnTo>
                <a:lnTo>
                  <a:pt x="2298" y="834"/>
                </a:lnTo>
                <a:lnTo>
                  <a:pt x="2304" y="837"/>
                </a:lnTo>
                <a:lnTo>
                  <a:pt x="2309" y="840"/>
                </a:lnTo>
                <a:lnTo>
                  <a:pt x="2314" y="844"/>
                </a:lnTo>
                <a:lnTo>
                  <a:pt x="2319" y="848"/>
                </a:lnTo>
                <a:lnTo>
                  <a:pt x="2323" y="852"/>
                </a:lnTo>
                <a:lnTo>
                  <a:pt x="2326" y="858"/>
                </a:lnTo>
                <a:lnTo>
                  <a:pt x="2329" y="863"/>
                </a:lnTo>
                <a:lnTo>
                  <a:pt x="2331" y="869"/>
                </a:lnTo>
                <a:lnTo>
                  <a:pt x="2358" y="969"/>
                </a:lnTo>
                <a:lnTo>
                  <a:pt x="2359" y="975"/>
                </a:lnTo>
                <a:lnTo>
                  <a:pt x="2360" y="981"/>
                </a:lnTo>
                <a:lnTo>
                  <a:pt x="2360" y="987"/>
                </a:lnTo>
                <a:lnTo>
                  <a:pt x="2359" y="993"/>
                </a:lnTo>
                <a:lnTo>
                  <a:pt x="2358" y="999"/>
                </a:lnTo>
                <a:lnTo>
                  <a:pt x="2355" y="1005"/>
                </a:lnTo>
                <a:lnTo>
                  <a:pt x="2353" y="1010"/>
                </a:lnTo>
                <a:lnTo>
                  <a:pt x="2349" y="1017"/>
                </a:lnTo>
                <a:lnTo>
                  <a:pt x="2341" y="1027"/>
                </a:lnTo>
                <a:lnTo>
                  <a:pt x="2331" y="1035"/>
                </a:lnTo>
                <a:lnTo>
                  <a:pt x="2319" y="1042"/>
                </a:lnTo>
                <a:lnTo>
                  <a:pt x="2311" y="1045"/>
                </a:lnTo>
                <a:lnTo>
                  <a:pt x="2304" y="1047"/>
                </a:lnTo>
                <a:lnTo>
                  <a:pt x="2194" y="1089"/>
                </a:lnTo>
                <a:lnTo>
                  <a:pt x="2197" y="1116"/>
                </a:lnTo>
                <a:lnTo>
                  <a:pt x="2198" y="1145"/>
                </a:lnTo>
                <a:lnTo>
                  <a:pt x="2199" y="1172"/>
                </a:lnTo>
                <a:lnTo>
                  <a:pt x="2199" y="1200"/>
                </a:lnTo>
                <a:lnTo>
                  <a:pt x="2198" y="1229"/>
                </a:lnTo>
                <a:lnTo>
                  <a:pt x="2197" y="1256"/>
                </a:lnTo>
                <a:lnTo>
                  <a:pt x="2194" y="1285"/>
                </a:lnTo>
                <a:lnTo>
                  <a:pt x="2191" y="1312"/>
                </a:lnTo>
                <a:lnTo>
                  <a:pt x="2302" y="1352"/>
                </a:lnTo>
                <a:lnTo>
                  <a:pt x="2310" y="1354"/>
                </a:lnTo>
                <a:lnTo>
                  <a:pt x="2317" y="1356"/>
                </a:lnTo>
                <a:lnTo>
                  <a:pt x="2330" y="1362"/>
                </a:lnTo>
                <a:lnTo>
                  <a:pt x="2341" y="1370"/>
                </a:lnTo>
                <a:lnTo>
                  <a:pt x="2350" y="1379"/>
                </a:lnTo>
                <a:lnTo>
                  <a:pt x="2354" y="1384"/>
                </a:lnTo>
                <a:lnTo>
                  <a:pt x="2357" y="1389"/>
                </a:lnTo>
                <a:lnTo>
                  <a:pt x="2360" y="1396"/>
                </a:lnTo>
                <a:lnTo>
                  <a:pt x="2362" y="1401"/>
                </a:lnTo>
                <a:lnTo>
                  <a:pt x="2363" y="1407"/>
                </a:lnTo>
                <a:lnTo>
                  <a:pt x="2364" y="1413"/>
                </a:lnTo>
                <a:lnTo>
                  <a:pt x="2364" y="1419"/>
                </a:lnTo>
                <a:lnTo>
                  <a:pt x="2363" y="1425"/>
                </a:lnTo>
                <a:lnTo>
                  <a:pt x="2344" y="1528"/>
                </a:lnTo>
                <a:lnTo>
                  <a:pt x="2342" y="1534"/>
                </a:lnTo>
                <a:lnTo>
                  <a:pt x="2340" y="1540"/>
                </a:lnTo>
                <a:lnTo>
                  <a:pt x="2337" y="1545"/>
                </a:lnTo>
                <a:lnTo>
                  <a:pt x="2334" y="1550"/>
                </a:lnTo>
                <a:lnTo>
                  <a:pt x="2330" y="1554"/>
                </a:lnTo>
                <a:lnTo>
                  <a:pt x="2326" y="1559"/>
                </a:lnTo>
                <a:lnTo>
                  <a:pt x="2321" y="1562"/>
                </a:lnTo>
                <a:lnTo>
                  <a:pt x="2314" y="1566"/>
                </a:lnTo>
                <a:lnTo>
                  <a:pt x="2303" y="1571"/>
                </a:lnTo>
                <a:lnTo>
                  <a:pt x="2290" y="1574"/>
                </a:lnTo>
                <a:lnTo>
                  <a:pt x="2276" y="1575"/>
                </a:lnTo>
                <a:lnTo>
                  <a:pt x="2269" y="1575"/>
                </a:lnTo>
                <a:lnTo>
                  <a:pt x="2261" y="1574"/>
                </a:lnTo>
                <a:lnTo>
                  <a:pt x="2127" y="1560"/>
                </a:lnTo>
                <a:lnTo>
                  <a:pt x="2116" y="1584"/>
                </a:lnTo>
                <a:lnTo>
                  <a:pt x="2105" y="1610"/>
                </a:lnTo>
                <a:lnTo>
                  <a:pt x="2094" y="1634"/>
                </a:lnTo>
                <a:lnTo>
                  <a:pt x="2081" y="1658"/>
                </a:lnTo>
                <a:lnTo>
                  <a:pt x="2068" y="1682"/>
                </a:lnTo>
                <a:lnTo>
                  <a:pt x="2054" y="1705"/>
                </a:lnTo>
                <a:lnTo>
                  <a:pt x="2040" y="1729"/>
                </a:lnTo>
                <a:lnTo>
                  <a:pt x="2025" y="1751"/>
                </a:lnTo>
                <a:lnTo>
                  <a:pt x="2030" y="1756"/>
                </a:lnTo>
                <a:lnTo>
                  <a:pt x="2101" y="1858"/>
                </a:lnTo>
                <a:lnTo>
                  <a:pt x="2106" y="1864"/>
                </a:lnTo>
                <a:lnTo>
                  <a:pt x="2110" y="1869"/>
                </a:lnTo>
                <a:lnTo>
                  <a:pt x="2117" y="1882"/>
                </a:lnTo>
                <a:lnTo>
                  <a:pt x="2122" y="1894"/>
                </a:lnTo>
                <a:lnTo>
                  <a:pt x="2124" y="1908"/>
                </a:lnTo>
                <a:lnTo>
                  <a:pt x="2124" y="1914"/>
                </a:lnTo>
                <a:lnTo>
                  <a:pt x="2123" y="1920"/>
                </a:lnTo>
                <a:lnTo>
                  <a:pt x="2122" y="1926"/>
                </a:lnTo>
                <a:lnTo>
                  <a:pt x="2121" y="1932"/>
                </a:lnTo>
                <a:lnTo>
                  <a:pt x="2118" y="1938"/>
                </a:lnTo>
                <a:lnTo>
                  <a:pt x="2115" y="1943"/>
                </a:lnTo>
                <a:lnTo>
                  <a:pt x="2112" y="1948"/>
                </a:lnTo>
                <a:lnTo>
                  <a:pt x="2108" y="1952"/>
                </a:lnTo>
                <a:lnTo>
                  <a:pt x="2033" y="2024"/>
                </a:lnTo>
                <a:lnTo>
                  <a:pt x="2028" y="2028"/>
                </a:lnTo>
                <a:lnTo>
                  <a:pt x="2023" y="2033"/>
                </a:lnTo>
                <a:lnTo>
                  <a:pt x="2018" y="2035"/>
                </a:lnTo>
                <a:lnTo>
                  <a:pt x="2012" y="2037"/>
                </a:lnTo>
                <a:lnTo>
                  <a:pt x="2007" y="2039"/>
                </a:lnTo>
                <a:lnTo>
                  <a:pt x="2000" y="2040"/>
                </a:lnTo>
                <a:lnTo>
                  <a:pt x="1993" y="2040"/>
                </a:lnTo>
                <a:lnTo>
                  <a:pt x="1987" y="2040"/>
                </a:lnTo>
                <a:lnTo>
                  <a:pt x="1974" y="2037"/>
                </a:lnTo>
                <a:lnTo>
                  <a:pt x="1962" y="2032"/>
                </a:lnTo>
                <a:lnTo>
                  <a:pt x="1950" y="2024"/>
                </a:lnTo>
                <a:lnTo>
                  <a:pt x="1945" y="2019"/>
                </a:lnTo>
                <a:lnTo>
                  <a:pt x="1939" y="2014"/>
                </a:lnTo>
                <a:lnTo>
                  <a:pt x="1855" y="1941"/>
                </a:lnTo>
                <a:lnTo>
                  <a:pt x="1832" y="1961"/>
                </a:lnTo>
                <a:lnTo>
                  <a:pt x="1810" y="1979"/>
                </a:lnTo>
                <a:lnTo>
                  <a:pt x="1787" y="1996"/>
                </a:lnTo>
                <a:lnTo>
                  <a:pt x="1765" y="2012"/>
                </a:lnTo>
                <a:lnTo>
                  <a:pt x="1741" y="2027"/>
                </a:lnTo>
                <a:lnTo>
                  <a:pt x="1718" y="2042"/>
                </a:lnTo>
                <a:lnTo>
                  <a:pt x="1695" y="2056"/>
                </a:lnTo>
                <a:lnTo>
                  <a:pt x="1670" y="2069"/>
                </a:lnTo>
                <a:lnTo>
                  <a:pt x="1646" y="2082"/>
                </a:lnTo>
                <a:lnTo>
                  <a:pt x="1680" y="2178"/>
                </a:lnTo>
                <a:lnTo>
                  <a:pt x="1684" y="2185"/>
                </a:lnTo>
                <a:lnTo>
                  <a:pt x="1686" y="2192"/>
                </a:lnTo>
                <a:lnTo>
                  <a:pt x="1689" y="2205"/>
                </a:lnTo>
                <a:lnTo>
                  <a:pt x="1690" y="2219"/>
                </a:lnTo>
                <a:lnTo>
                  <a:pt x="1689" y="2232"/>
                </a:lnTo>
                <a:lnTo>
                  <a:pt x="1687" y="2238"/>
                </a:lnTo>
                <a:lnTo>
                  <a:pt x="1685" y="2244"/>
                </a:lnTo>
                <a:lnTo>
                  <a:pt x="1682" y="2250"/>
                </a:lnTo>
                <a:lnTo>
                  <a:pt x="1678" y="2255"/>
                </a:lnTo>
                <a:lnTo>
                  <a:pt x="1674" y="2260"/>
                </a:lnTo>
                <a:lnTo>
                  <a:pt x="1670" y="2264"/>
                </a:lnTo>
                <a:lnTo>
                  <a:pt x="1665" y="2268"/>
                </a:lnTo>
                <a:lnTo>
                  <a:pt x="1660" y="2271"/>
                </a:lnTo>
                <a:lnTo>
                  <a:pt x="1569" y="2320"/>
                </a:lnTo>
                <a:lnTo>
                  <a:pt x="1563" y="2322"/>
                </a:lnTo>
                <a:lnTo>
                  <a:pt x="1557" y="2324"/>
                </a:lnTo>
                <a:lnTo>
                  <a:pt x="1551" y="2325"/>
                </a:lnTo>
                <a:lnTo>
                  <a:pt x="1545" y="2326"/>
                </a:lnTo>
                <a:lnTo>
                  <a:pt x="1539" y="2326"/>
                </a:lnTo>
                <a:lnTo>
                  <a:pt x="1533" y="2325"/>
                </a:lnTo>
                <a:lnTo>
                  <a:pt x="1527" y="2323"/>
                </a:lnTo>
                <a:lnTo>
                  <a:pt x="1521" y="2321"/>
                </a:lnTo>
                <a:lnTo>
                  <a:pt x="1509" y="2315"/>
                </a:lnTo>
                <a:lnTo>
                  <a:pt x="1499" y="2307"/>
                </a:lnTo>
                <a:lnTo>
                  <a:pt x="1489" y="2297"/>
                </a:lnTo>
                <a:lnTo>
                  <a:pt x="1484" y="2291"/>
                </a:lnTo>
                <a:lnTo>
                  <a:pt x="1480" y="2284"/>
                </a:lnTo>
                <a:lnTo>
                  <a:pt x="1406" y="2169"/>
                </a:lnTo>
                <a:lnTo>
                  <a:pt x="1405" y="2167"/>
                </a:lnTo>
                <a:lnTo>
                  <a:pt x="1379" y="2172"/>
                </a:lnTo>
                <a:lnTo>
                  <a:pt x="1351" y="2176"/>
                </a:lnTo>
                <a:lnTo>
                  <a:pt x="1325" y="2180"/>
                </a:lnTo>
                <a:lnTo>
                  <a:pt x="1298" y="2183"/>
                </a:lnTo>
                <a:lnTo>
                  <a:pt x="1271" y="2185"/>
                </a:lnTo>
                <a:lnTo>
                  <a:pt x="1244" y="2187"/>
                </a:lnTo>
                <a:lnTo>
                  <a:pt x="1216" y="2188"/>
                </a:lnTo>
                <a:lnTo>
                  <a:pt x="1189" y="2188"/>
                </a:lnTo>
                <a:lnTo>
                  <a:pt x="1157" y="2297"/>
                </a:lnTo>
                <a:lnTo>
                  <a:pt x="1156" y="2304"/>
                </a:lnTo>
                <a:lnTo>
                  <a:pt x="1154" y="2311"/>
                </a:lnTo>
                <a:lnTo>
                  <a:pt x="1149" y="2324"/>
                </a:lnTo>
                <a:lnTo>
                  <a:pt x="1142" y="2335"/>
                </a:lnTo>
                <a:lnTo>
                  <a:pt x="1133" y="2345"/>
                </a:lnTo>
                <a:lnTo>
                  <a:pt x="1128" y="2350"/>
                </a:lnTo>
                <a:lnTo>
                  <a:pt x="1123" y="2353"/>
                </a:lnTo>
                <a:lnTo>
                  <a:pt x="1118" y="2356"/>
                </a:lnTo>
                <a:lnTo>
                  <a:pt x="1112" y="2358"/>
                </a:lnTo>
                <a:lnTo>
                  <a:pt x="1107" y="2360"/>
                </a:lnTo>
                <a:lnTo>
                  <a:pt x="1100" y="2361"/>
                </a:lnTo>
                <a:lnTo>
                  <a:pt x="1094" y="2361"/>
                </a:lnTo>
                <a:lnTo>
                  <a:pt x="1088" y="2361"/>
                </a:lnTo>
                <a:lnTo>
                  <a:pt x="985" y="2347"/>
                </a:lnTo>
                <a:lnTo>
                  <a:pt x="978" y="2346"/>
                </a:lnTo>
                <a:lnTo>
                  <a:pt x="972" y="2344"/>
                </a:lnTo>
                <a:lnTo>
                  <a:pt x="967" y="2341"/>
                </a:lnTo>
                <a:lnTo>
                  <a:pt x="962" y="2338"/>
                </a:lnTo>
                <a:lnTo>
                  <a:pt x="957" y="2335"/>
                </a:lnTo>
                <a:lnTo>
                  <a:pt x="953" y="2330"/>
                </a:lnTo>
                <a:lnTo>
                  <a:pt x="949" y="2326"/>
                </a:lnTo>
                <a:lnTo>
                  <a:pt x="945" y="2320"/>
                </a:lnTo>
                <a:lnTo>
                  <a:pt x="939" y="2309"/>
                </a:lnTo>
                <a:lnTo>
                  <a:pt x="935" y="2296"/>
                </a:lnTo>
                <a:lnTo>
                  <a:pt x="933" y="2281"/>
                </a:lnTo>
                <a:lnTo>
                  <a:pt x="933" y="2274"/>
                </a:lnTo>
                <a:lnTo>
                  <a:pt x="934" y="2267"/>
                </a:lnTo>
                <a:lnTo>
                  <a:pt x="939" y="2154"/>
                </a:lnTo>
                <a:lnTo>
                  <a:pt x="912" y="2146"/>
                </a:lnTo>
                <a:lnTo>
                  <a:pt x="885" y="2138"/>
                </a:lnTo>
                <a:lnTo>
                  <a:pt x="859" y="2129"/>
                </a:lnTo>
                <a:lnTo>
                  <a:pt x="832" y="2119"/>
                </a:lnTo>
                <a:lnTo>
                  <a:pt x="806" y="2109"/>
                </a:lnTo>
                <a:lnTo>
                  <a:pt x="780" y="2098"/>
                </a:lnTo>
                <a:lnTo>
                  <a:pt x="755" y="2085"/>
                </a:lnTo>
                <a:lnTo>
                  <a:pt x="730" y="2072"/>
                </a:lnTo>
                <a:lnTo>
                  <a:pt x="639" y="2154"/>
                </a:lnTo>
                <a:lnTo>
                  <a:pt x="635" y="2161"/>
                </a:lnTo>
                <a:lnTo>
                  <a:pt x="630" y="2166"/>
                </a:lnTo>
                <a:lnTo>
                  <a:pt x="618" y="2174"/>
                </a:lnTo>
                <a:lnTo>
                  <a:pt x="607" y="2180"/>
                </a:lnTo>
                <a:lnTo>
                  <a:pt x="593" y="2184"/>
                </a:lnTo>
                <a:lnTo>
                  <a:pt x="587" y="2185"/>
                </a:lnTo>
                <a:lnTo>
                  <a:pt x="581" y="2185"/>
                </a:lnTo>
                <a:lnTo>
                  <a:pt x="575" y="2185"/>
                </a:lnTo>
                <a:lnTo>
                  <a:pt x="569" y="2184"/>
                </a:lnTo>
                <a:lnTo>
                  <a:pt x="563" y="2183"/>
                </a:lnTo>
                <a:lnTo>
                  <a:pt x="557" y="2181"/>
                </a:lnTo>
                <a:lnTo>
                  <a:pt x="552" y="2178"/>
                </a:lnTo>
                <a:lnTo>
                  <a:pt x="547" y="2174"/>
                </a:lnTo>
                <a:lnTo>
                  <a:pt x="465" y="2110"/>
                </a:lnTo>
                <a:lnTo>
                  <a:pt x="460" y="2105"/>
                </a:lnTo>
                <a:lnTo>
                  <a:pt x="456" y="2101"/>
                </a:lnTo>
                <a:lnTo>
                  <a:pt x="453" y="2096"/>
                </a:lnTo>
                <a:lnTo>
                  <a:pt x="450" y="2090"/>
                </a:lnTo>
                <a:lnTo>
                  <a:pt x="448" y="2084"/>
                </a:lnTo>
                <a:lnTo>
                  <a:pt x="446" y="2078"/>
                </a:lnTo>
                <a:lnTo>
                  <a:pt x="445" y="2072"/>
                </a:lnTo>
                <a:lnTo>
                  <a:pt x="445" y="2066"/>
                </a:lnTo>
                <a:lnTo>
                  <a:pt x="446" y="2053"/>
                </a:lnTo>
                <a:lnTo>
                  <a:pt x="449" y="2040"/>
                </a:lnTo>
                <a:lnTo>
                  <a:pt x="455" y="2026"/>
                </a:lnTo>
                <a:lnTo>
                  <a:pt x="458" y="2020"/>
                </a:lnTo>
                <a:lnTo>
                  <a:pt x="463" y="2014"/>
                </a:lnTo>
                <a:lnTo>
                  <a:pt x="522" y="1926"/>
                </a:lnTo>
                <a:lnTo>
                  <a:pt x="496" y="1901"/>
                </a:lnTo>
                <a:lnTo>
                  <a:pt x="471" y="1876"/>
                </a:lnTo>
                <a:lnTo>
                  <a:pt x="446" y="1849"/>
                </a:lnTo>
                <a:lnTo>
                  <a:pt x="423" y="1821"/>
                </a:lnTo>
                <a:lnTo>
                  <a:pt x="395" y="1786"/>
                </a:lnTo>
                <a:lnTo>
                  <a:pt x="369" y="1749"/>
                </a:lnTo>
                <a:lnTo>
                  <a:pt x="273" y="1794"/>
                </a:lnTo>
                <a:lnTo>
                  <a:pt x="267" y="1798"/>
                </a:lnTo>
                <a:lnTo>
                  <a:pt x="261" y="1801"/>
                </a:lnTo>
                <a:lnTo>
                  <a:pt x="247" y="1805"/>
                </a:lnTo>
                <a:lnTo>
                  <a:pt x="234" y="1808"/>
                </a:lnTo>
                <a:lnTo>
                  <a:pt x="221" y="1807"/>
                </a:lnTo>
                <a:lnTo>
                  <a:pt x="214" y="1807"/>
                </a:lnTo>
                <a:lnTo>
                  <a:pt x="208" y="1805"/>
                </a:lnTo>
                <a:lnTo>
                  <a:pt x="202" y="1803"/>
                </a:lnTo>
                <a:lnTo>
                  <a:pt x="197" y="1800"/>
                </a:lnTo>
                <a:lnTo>
                  <a:pt x="192" y="1797"/>
                </a:lnTo>
                <a:lnTo>
                  <a:pt x="187" y="1793"/>
                </a:lnTo>
                <a:lnTo>
                  <a:pt x="183" y="1789"/>
                </a:lnTo>
                <a:lnTo>
                  <a:pt x="179" y="1784"/>
                </a:lnTo>
                <a:lnTo>
                  <a:pt x="121" y="1697"/>
                </a:lnTo>
                <a:lnTo>
                  <a:pt x="118" y="1692"/>
                </a:lnTo>
                <a:lnTo>
                  <a:pt x="116" y="1686"/>
                </a:lnTo>
                <a:lnTo>
                  <a:pt x="114" y="1681"/>
                </a:lnTo>
                <a:lnTo>
                  <a:pt x="113" y="1675"/>
                </a:lnTo>
                <a:lnTo>
                  <a:pt x="113" y="1669"/>
                </a:lnTo>
                <a:lnTo>
                  <a:pt x="113" y="1663"/>
                </a:lnTo>
                <a:lnTo>
                  <a:pt x="114" y="1656"/>
                </a:lnTo>
                <a:lnTo>
                  <a:pt x="115" y="1650"/>
                </a:lnTo>
                <a:lnTo>
                  <a:pt x="120" y="1637"/>
                </a:lnTo>
                <a:lnTo>
                  <a:pt x="127" y="1626"/>
                </a:lnTo>
                <a:lnTo>
                  <a:pt x="136" y="1616"/>
                </a:lnTo>
                <a:lnTo>
                  <a:pt x="141" y="1611"/>
                </a:lnTo>
                <a:lnTo>
                  <a:pt x="147" y="1607"/>
                </a:lnTo>
                <a:lnTo>
                  <a:pt x="253" y="1521"/>
                </a:lnTo>
                <a:lnTo>
                  <a:pt x="245" y="1495"/>
                </a:lnTo>
                <a:lnTo>
                  <a:pt x="237" y="1470"/>
                </a:lnTo>
                <a:lnTo>
                  <a:pt x="229" y="1442"/>
                </a:lnTo>
                <a:lnTo>
                  <a:pt x="223" y="1416"/>
                </a:lnTo>
                <a:lnTo>
                  <a:pt x="217" y="1389"/>
                </a:lnTo>
                <a:lnTo>
                  <a:pt x="211" y="1363"/>
                </a:lnTo>
                <a:lnTo>
                  <a:pt x="207" y="1336"/>
                </a:lnTo>
                <a:lnTo>
                  <a:pt x="203" y="1308"/>
                </a:lnTo>
                <a:lnTo>
                  <a:pt x="197" y="1309"/>
                </a:lnTo>
                <a:lnTo>
                  <a:pt x="191" y="1309"/>
                </a:lnTo>
                <a:lnTo>
                  <a:pt x="70" y="1284"/>
                </a:lnTo>
                <a:lnTo>
                  <a:pt x="63" y="1284"/>
                </a:lnTo>
                <a:lnTo>
                  <a:pt x="55" y="1282"/>
                </a:lnTo>
                <a:lnTo>
                  <a:pt x="42" y="1278"/>
                </a:lnTo>
                <a:lnTo>
                  <a:pt x="30" y="1272"/>
                </a:lnTo>
                <a:lnTo>
                  <a:pt x="19" y="1263"/>
                </a:lnTo>
                <a:lnTo>
                  <a:pt x="15" y="1259"/>
                </a:lnTo>
                <a:lnTo>
                  <a:pt x="11" y="1254"/>
                </a:lnTo>
                <a:lnTo>
                  <a:pt x="7" y="1249"/>
                </a:lnTo>
                <a:lnTo>
                  <a:pt x="5" y="1243"/>
                </a:lnTo>
                <a:lnTo>
                  <a:pt x="3" y="1238"/>
                </a:lnTo>
                <a:lnTo>
                  <a:pt x="1" y="1232"/>
                </a:lnTo>
                <a:lnTo>
                  <a:pt x="0" y="1226"/>
                </a:lnTo>
                <a:lnTo>
                  <a:pt x="0" y="1220"/>
                </a:lnTo>
                <a:lnTo>
                  <a:pt x="6" y="1116"/>
                </a:lnTo>
                <a:lnTo>
                  <a:pt x="6" y="1110"/>
                </a:lnTo>
                <a:lnTo>
                  <a:pt x="8" y="1104"/>
                </a:lnTo>
                <a:lnTo>
                  <a:pt x="10" y="1098"/>
                </a:lnTo>
                <a:lnTo>
                  <a:pt x="12" y="1093"/>
                </a:lnTo>
                <a:lnTo>
                  <a:pt x="16" y="1088"/>
                </a:lnTo>
                <a:lnTo>
                  <a:pt x="19" y="1083"/>
                </a:lnTo>
                <a:lnTo>
                  <a:pt x="25" y="1079"/>
                </a:lnTo>
                <a:lnTo>
                  <a:pt x="30" y="1074"/>
                </a:lnTo>
                <a:lnTo>
                  <a:pt x="41" y="1067"/>
                </a:lnTo>
                <a:lnTo>
                  <a:pt x="53" y="1062"/>
                </a:lnTo>
                <a:lnTo>
                  <a:pt x="67" y="1059"/>
                </a:lnTo>
                <a:lnTo>
                  <a:pt x="74" y="1059"/>
                </a:lnTo>
                <a:lnTo>
                  <a:pt x="81" y="1059"/>
                </a:lnTo>
                <a:lnTo>
                  <a:pt x="204" y="1055"/>
                </a:lnTo>
                <a:lnTo>
                  <a:pt x="209" y="1026"/>
                </a:lnTo>
                <a:lnTo>
                  <a:pt x="214" y="996"/>
                </a:lnTo>
                <a:lnTo>
                  <a:pt x="221" y="967"/>
                </a:lnTo>
                <a:lnTo>
                  <a:pt x="228" y="937"/>
                </a:lnTo>
                <a:lnTo>
                  <a:pt x="236" y="908"/>
                </a:lnTo>
                <a:lnTo>
                  <a:pt x="244" y="879"/>
                </a:lnTo>
                <a:lnTo>
                  <a:pt x="254" y="851"/>
                </a:lnTo>
                <a:lnTo>
                  <a:pt x="264" y="822"/>
                </a:lnTo>
                <a:lnTo>
                  <a:pt x="185" y="757"/>
                </a:lnTo>
                <a:lnTo>
                  <a:pt x="179" y="753"/>
                </a:lnTo>
                <a:lnTo>
                  <a:pt x="173" y="749"/>
                </a:lnTo>
                <a:lnTo>
                  <a:pt x="163" y="739"/>
                </a:lnTo>
                <a:lnTo>
                  <a:pt x="155" y="728"/>
                </a:lnTo>
                <a:lnTo>
                  <a:pt x="149" y="717"/>
                </a:lnTo>
                <a:lnTo>
                  <a:pt x="147" y="711"/>
                </a:lnTo>
                <a:lnTo>
                  <a:pt x="146" y="705"/>
                </a:lnTo>
                <a:lnTo>
                  <a:pt x="145" y="698"/>
                </a:lnTo>
                <a:lnTo>
                  <a:pt x="145" y="691"/>
                </a:lnTo>
                <a:lnTo>
                  <a:pt x="146" y="685"/>
                </a:lnTo>
                <a:lnTo>
                  <a:pt x="147" y="680"/>
                </a:lnTo>
                <a:lnTo>
                  <a:pt x="149" y="674"/>
                </a:lnTo>
                <a:lnTo>
                  <a:pt x="153" y="668"/>
                </a:lnTo>
                <a:lnTo>
                  <a:pt x="205" y="579"/>
                </a:lnTo>
                <a:lnTo>
                  <a:pt x="208" y="574"/>
                </a:lnTo>
                <a:lnTo>
                  <a:pt x="212" y="570"/>
                </a:lnTo>
                <a:lnTo>
                  <a:pt x="218" y="564"/>
                </a:lnTo>
                <a:lnTo>
                  <a:pt x="222" y="561"/>
                </a:lnTo>
                <a:lnTo>
                  <a:pt x="228" y="558"/>
                </a:lnTo>
                <a:lnTo>
                  <a:pt x="233" y="555"/>
                </a:lnTo>
                <a:lnTo>
                  <a:pt x="239" y="554"/>
                </a:lnTo>
                <a:lnTo>
                  <a:pt x="245" y="552"/>
                </a:lnTo>
                <a:lnTo>
                  <a:pt x="258" y="551"/>
                </a:lnTo>
                <a:lnTo>
                  <a:pt x="271" y="553"/>
                </a:lnTo>
                <a:lnTo>
                  <a:pt x="286" y="556"/>
                </a:lnTo>
                <a:lnTo>
                  <a:pt x="292" y="559"/>
                </a:lnTo>
                <a:lnTo>
                  <a:pt x="299" y="563"/>
                </a:lnTo>
                <a:lnTo>
                  <a:pt x="383" y="603"/>
                </a:lnTo>
                <a:lnTo>
                  <a:pt x="401" y="579"/>
                </a:lnTo>
                <a:lnTo>
                  <a:pt x="420" y="555"/>
                </a:lnTo>
                <a:lnTo>
                  <a:pt x="440" y="532"/>
                </a:lnTo>
                <a:lnTo>
                  <a:pt x="460" y="509"/>
                </a:lnTo>
                <a:lnTo>
                  <a:pt x="482" y="486"/>
                </a:lnTo>
                <a:lnTo>
                  <a:pt x="503" y="465"/>
                </a:lnTo>
                <a:lnTo>
                  <a:pt x="526" y="444"/>
                </a:lnTo>
                <a:lnTo>
                  <a:pt x="550" y="423"/>
                </a:lnTo>
                <a:lnTo>
                  <a:pt x="496" y="340"/>
                </a:lnTo>
                <a:lnTo>
                  <a:pt x="492" y="334"/>
                </a:lnTo>
                <a:lnTo>
                  <a:pt x="488" y="328"/>
                </a:lnTo>
                <a:lnTo>
                  <a:pt x="481" y="316"/>
                </a:lnTo>
                <a:lnTo>
                  <a:pt x="477" y="302"/>
                </a:lnTo>
                <a:lnTo>
                  <a:pt x="476" y="289"/>
                </a:lnTo>
                <a:lnTo>
                  <a:pt x="476" y="283"/>
                </a:lnTo>
                <a:lnTo>
                  <a:pt x="477" y="277"/>
                </a:lnTo>
                <a:lnTo>
                  <a:pt x="478" y="271"/>
                </a:lnTo>
                <a:lnTo>
                  <a:pt x="480" y="265"/>
                </a:lnTo>
                <a:lnTo>
                  <a:pt x="482" y="260"/>
                </a:lnTo>
                <a:lnTo>
                  <a:pt x="485" y="254"/>
                </a:lnTo>
                <a:lnTo>
                  <a:pt x="489" y="249"/>
                </a:lnTo>
                <a:lnTo>
                  <a:pt x="493" y="244"/>
                </a:lnTo>
                <a:lnTo>
                  <a:pt x="571" y="175"/>
                </a:lnTo>
                <a:lnTo>
                  <a:pt x="575" y="171"/>
                </a:lnTo>
                <a:lnTo>
                  <a:pt x="581" y="168"/>
                </a:lnTo>
                <a:lnTo>
                  <a:pt x="586" y="166"/>
                </a:lnTo>
                <a:lnTo>
                  <a:pt x="592" y="164"/>
                </a:lnTo>
                <a:lnTo>
                  <a:pt x="599" y="163"/>
                </a:lnTo>
                <a:lnTo>
                  <a:pt x="605" y="162"/>
                </a:lnTo>
                <a:lnTo>
                  <a:pt x="611" y="162"/>
                </a:lnTo>
                <a:lnTo>
                  <a:pt x="617" y="163"/>
                </a:lnTo>
                <a:lnTo>
                  <a:pt x="630" y="166"/>
                </a:lnTo>
                <a:lnTo>
                  <a:pt x="642" y="171"/>
                </a:lnTo>
                <a:lnTo>
                  <a:pt x="654" y="179"/>
                </a:lnTo>
                <a:lnTo>
                  <a:pt x="659" y="184"/>
                </a:lnTo>
                <a:lnTo>
                  <a:pt x="665" y="190"/>
                </a:lnTo>
                <a:close/>
                <a:moveTo>
                  <a:pt x="1752" y="1587"/>
                </a:moveTo>
                <a:lnTo>
                  <a:pt x="1507" y="1385"/>
                </a:lnTo>
                <a:lnTo>
                  <a:pt x="1497" y="1405"/>
                </a:lnTo>
                <a:lnTo>
                  <a:pt x="1485" y="1421"/>
                </a:lnTo>
                <a:lnTo>
                  <a:pt x="1473" y="1436"/>
                </a:lnTo>
                <a:lnTo>
                  <a:pt x="1460" y="1449"/>
                </a:lnTo>
                <a:lnTo>
                  <a:pt x="1447" y="1462"/>
                </a:lnTo>
                <a:lnTo>
                  <a:pt x="1434" y="1473"/>
                </a:lnTo>
                <a:lnTo>
                  <a:pt x="1420" y="1482"/>
                </a:lnTo>
                <a:lnTo>
                  <a:pt x="1408" y="1490"/>
                </a:lnTo>
                <a:lnTo>
                  <a:pt x="1396" y="1496"/>
                </a:lnTo>
                <a:lnTo>
                  <a:pt x="1385" y="1502"/>
                </a:lnTo>
                <a:lnTo>
                  <a:pt x="1366" y="1510"/>
                </a:lnTo>
                <a:lnTo>
                  <a:pt x="1352" y="1514"/>
                </a:lnTo>
                <a:lnTo>
                  <a:pt x="1348" y="1515"/>
                </a:lnTo>
                <a:lnTo>
                  <a:pt x="1497" y="1796"/>
                </a:lnTo>
                <a:lnTo>
                  <a:pt x="1511" y="1791"/>
                </a:lnTo>
                <a:lnTo>
                  <a:pt x="1525" y="1785"/>
                </a:lnTo>
                <a:lnTo>
                  <a:pt x="1553" y="1771"/>
                </a:lnTo>
                <a:lnTo>
                  <a:pt x="1579" y="1756"/>
                </a:lnTo>
                <a:lnTo>
                  <a:pt x="1603" y="1740"/>
                </a:lnTo>
                <a:lnTo>
                  <a:pt x="1626" y="1724"/>
                </a:lnTo>
                <a:lnTo>
                  <a:pt x="1647" y="1705"/>
                </a:lnTo>
                <a:lnTo>
                  <a:pt x="1666" y="1688"/>
                </a:lnTo>
                <a:lnTo>
                  <a:pt x="1684" y="1671"/>
                </a:lnTo>
                <a:lnTo>
                  <a:pt x="1699" y="1655"/>
                </a:lnTo>
                <a:lnTo>
                  <a:pt x="1713" y="1638"/>
                </a:lnTo>
                <a:lnTo>
                  <a:pt x="1734" y="1611"/>
                </a:lnTo>
                <a:lnTo>
                  <a:pt x="1748" y="1593"/>
                </a:lnTo>
                <a:lnTo>
                  <a:pt x="1752" y="1587"/>
                </a:lnTo>
                <a:close/>
                <a:moveTo>
                  <a:pt x="1600" y="657"/>
                </a:moveTo>
                <a:lnTo>
                  <a:pt x="1400" y="902"/>
                </a:lnTo>
                <a:lnTo>
                  <a:pt x="1418" y="912"/>
                </a:lnTo>
                <a:lnTo>
                  <a:pt x="1436" y="923"/>
                </a:lnTo>
                <a:lnTo>
                  <a:pt x="1451" y="935"/>
                </a:lnTo>
                <a:lnTo>
                  <a:pt x="1464" y="948"/>
                </a:lnTo>
                <a:lnTo>
                  <a:pt x="1476" y="962"/>
                </a:lnTo>
                <a:lnTo>
                  <a:pt x="1486" y="975"/>
                </a:lnTo>
                <a:lnTo>
                  <a:pt x="1496" y="987"/>
                </a:lnTo>
                <a:lnTo>
                  <a:pt x="1504" y="1000"/>
                </a:lnTo>
                <a:lnTo>
                  <a:pt x="1511" y="1012"/>
                </a:lnTo>
                <a:lnTo>
                  <a:pt x="1516" y="1024"/>
                </a:lnTo>
                <a:lnTo>
                  <a:pt x="1524" y="1043"/>
                </a:lnTo>
                <a:lnTo>
                  <a:pt x="1529" y="1056"/>
                </a:lnTo>
                <a:lnTo>
                  <a:pt x="1530" y="1060"/>
                </a:lnTo>
                <a:lnTo>
                  <a:pt x="1811" y="912"/>
                </a:lnTo>
                <a:lnTo>
                  <a:pt x="1804" y="898"/>
                </a:lnTo>
                <a:lnTo>
                  <a:pt x="1799" y="883"/>
                </a:lnTo>
                <a:lnTo>
                  <a:pt x="1786" y="856"/>
                </a:lnTo>
                <a:lnTo>
                  <a:pt x="1771" y="830"/>
                </a:lnTo>
                <a:lnTo>
                  <a:pt x="1755" y="805"/>
                </a:lnTo>
                <a:lnTo>
                  <a:pt x="1737" y="783"/>
                </a:lnTo>
                <a:lnTo>
                  <a:pt x="1720" y="762"/>
                </a:lnTo>
                <a:lnTo>
                  <a:pt x="1703" y="742"/>
                </a:lnTo>
                <a:lnTo>
                  <a:pt x="1686" y="725"/>
                </a:lnTo>
                <a:lnTo>
                  <a:pt x="1668" y="710"/>
                </a:lnTo>
                <a:lnTo>
                  <a:pt x="1653" y="695"/>
                </a:lnTo>
                <a:lnTo>
                  <a:pt x="1626" y="674"/>
                </a:lnTo>
                <a:lnTo>
                  <a:pt x="1607" y="661"/>
                </a:lnTo>
                <a:lnTo>
                  <a:pt x="1600" y="657"/>
                </a:lnTo>
                <a:close/>
                <a:moveTo>
                  <a:pt x="794" y="1745"/>
                </a:moveTo>
                <a:lnTo>
                  <a:pt x="995" y="1499"/>
                </a:lnTo>
                <a:lnTo>
                  <a:pt x="975" y="1489"/>
                </a:lnTo>
                <a:lnTo>
                  <a:pt x="959" y="1478"/>
                </a:lnTo>
                <a:lnTo>
                  <a:pt x="944" y="1466"/>
                </a:lnTo>
                <a:lnTo>
                  <a:pt x="931" y="1453"/>
                </a:lnTo>
                <a:lnTo>
                  <a:pt x="919" y="1440"/>
                </a:lnTo>
                <a:lnTo>
                  <a:pt x="907" y="1427"/>
                </a:lnTo>
                <a:lnTo>
                  <a:pt x="898" y="1414"/>
                </a:lnTo>
                <a:lnTo>
                  <a:pt x="890" y="1401"/>
                </a:lnTo>
                <a:lnTo>
                  <a:pt x="884" y="1388"/>
                </a:lnTo>
                <a:lnTo>
                  <a:pt x="878" y="1377"/>
                </a:lnTo>
                <a:lnTo>
                  <a:pt x="870" y="1359"/>
                </a:lnTo>
                <a:lnTo>
                  <a:pt x="866" y="1346"/>
                </a:lnTo>
                <a:lnTo>
                  <a:pt x="865" y="1341"/>
                </a:lnTo>
                <a:lnTo>
                  <a:pt x="584" y="1489"/>
                </a:lnTo>
                <a:lnTo>
                  <a:pt x="589" y="1503"/>
                </a:lnTo>
                <a:lnTo>
                  <a:pt x="595" y="1518"/>
                </a:lnTo>
                <a:lnTo>
                  <a:pt x="609" y="1546"/>
                </a:lnTo>
                <a:lnTo>
                  <a:pt x="624" y="1571"/>
                </a:lnTo>
                <a:lnTo>
                  <a:pt x="639" y="1596"/>
                </a:lnTo>
                <a:lnTo>
                  <a:pt x="656" y="1618"/>
                </a:lnTo>
                <a:lnTo>
                  <a:pt x="674" y="1639"/>
                </a:lnTo>
                <a:lnTo>
                  <a:pt x="692" y="1659"/>
                </a:lnTo>
                <a:lnTo>
                  <a:pt x="709" y="1676"/>
                </a:lnTo>
                <a:lnTo>
                  <a:pt x="726" y="1692"/>
                </a:lnTo>
                <a:lnTo>
                  <a:pt x="742" y="1705"/>
                </a:lnTo>
                <a:lnTo>
                  <a:pt x="768" y="1727"/>
                </a:lnTo>
                <a:lnTo>
                  <a:pt x="787" y="1740"/>
                </a:lnTo>
                <a:lnTo>
                  <a:pt x="794" y="1745"/>
                </a:lnTo>
                <a:close/>
                <a:moveTo>
                  <a:pt x="666" y="782"/>
                </a:moveTo>
                <a:lnTo>
                  <a:pt x="910" y="982"/>
                </a:lnTo>
                <a:lnTo>
                  <a:pt x="921" y="964"/>
                </a:lnTo>
                <a:lnTo>
                  <a:pt x="932" y="946"/>
                </a:lnTo>
                <a:lnTo>
                  <a:pt x="944" y="931"/>
                </a:lnTo>
                <a:lnTo>
                  <a:pt x="957" y="918"/>
                </a:lnTo>
                <a:lnTo>
                  <a:pt x="970" y="906"/>
                </a:lnTo>
                <a:lnTo>
                  <a:pt x="984" y="896"/>
                </a:lnTo>
                <a:lnTo>
                  <a:pt x="997" y="887"/>
                </a:lnTo>
                <a:lnTo>
                  <a:pt x="1009" y="878"/>
                </a:lnTo>
                <a:lnTo>
                  <a:pt x="1021" y="871"/>
                </a:lnTo>
                <a:lnTo>
                  <a:pt x="1032" y="866"/>
                </a:lnTo>
                <a:lnTo>
                  <a:pt x="1052" y="858"/>
                </a:lnTo>
                <a:lnTo>
                  <a:pt x="1065" y="853"/>
                </a:lnTo>
                <a:lnTo>
                  <a:pt x="1069" y="852"/>
                </a:lnTo>
                <a:lnTo>
                  <a:pt x="922" y="573"/>
                </a:lnTo>
                <a:lnTo>
                  <a:pt x="906" y="578"/>
                </a:lnTo>
                <a:lnTo>
                  <a:pt x="892" y="584"/>
                </a:lnTo>
                <a:lnTo>
                  <a:pt x="865" y="596"/>
                </a:lnTo>
                <a:lnTo>
                  <a:pt x="838" y="611"/>
                </a:lnTo>
                <a:lnTo>
                  <a:pt x="814" y="627"/>
                </a:lnTo>
                <a:lnTo>
                  <a:pt x="792" y="645"/>
                </a:lnTo>
                <a:lnTo>
                  <a:pt x="770" y="662"/>
                </a:lnTo>
                <a:lnTo>
                  <a:pt x="751" y="679"/>
                </a:lnTo>
                <a:lnTo>
                  <a:pt x="734" y="697"/>
                </a:lnTo>
                <a:lnTo>
                  <a:pt x="718" y="714"/>
                </a:lnTo>
                <a:lnTo>
                  <a:pt x="704" y="729"/>
                </a:lnTo>
                <a:lnTo>
                  <a:pt x="683" y="756"/>
                </a:lnTo>
                <a:lnTo>
                  <a:pt x="670" y="775"/>
                </a:lnTo>
                <a:lnTo>
                  <a:pt x="666" y="782"/>
                </a:lnTo>
                <a:close/>
                <a:moveTo>
                  <a:pt x="1039" y="1006"/>
                </a:moveTo>
                <a:lnTo>
                  <a:pt x="1039" y="1006"/>
                </a:lnTo>
                <a:lnTo>
                  <a:pt x="1030" y="1016"/>
                </a:lnTo>
                <a:lnTo>
                  <a:pt x="1020" y="1024"/>
                </a:lnTo>
                <a:lnTo>
                  <a:pt x="1012" y="1034"/>
                </a:lnTo>
                <a:lnTo>
                  <a:pt x="1003" y="1043"/>
                </a:lnTo>
                <a:lnTo>
                  <a:pt x="996" y="1053"/>
                </a:lnTo>
                <a:lnTo>
                  <a:pt x="989" y="1063"/>
                </a:lnTo>
                <a:lnTo>
                  <a:pt x="982" y="1074"/>
                </a:lnTo>
                <a:lnTo>
                  <a:pt x="975" y="1085"/>
                </a:lnTo>
                <a:lnTo>
                  <a:pt x="965" y="1108"/>
                </a:lnTo>
                <a:lnTo>
                  <a:pt x="957" y="1130"/>
                </a:lnTo>
                <a:lnTo>
                  <a:pt x="951" y="1155"/>
                </a:lnTo>
                <a:lnTo>
                  <a:pt x="948" y="1179"/>
                </a:lnTo>
                <a:lnTo>
                  <a:pt x="946" y="1203"/>
                </a:lnTo>
                <a:lnTo>
                  <a:pt x="947" y="1228"/>
                </a:lnTo>
                <a:lnTo>
                  <a:pt x="951" y="1252"/>
                </a:lnTo>
                <a:lnTo>
                  <a:pt x="957" y="1277"/>
                </a:lnTo>
                <a:lnTo>
                  <a:pt x="960" y="1288"/>
                </a:lnTo>
                <a:lnTo>
                  <a:pt x="965" y="1300"/>
                </a:lnTo>
                <a:lnTo>
                  <a:pt x="970" y="1311"/>
                </a:lnTo>
                <a:lnTo>
                  <a:pt x="975" y="1323"/>
                </a:lnTo>
                <a:lnTo>
                  <a:pt x="982" y="1335"/>
                </a:lnTo>
                <a:lnTo>
                  <a:pt x="989" y="1345"/>
                </a:lnTo>
                <a:lnTo>
                  <a:pt x="996" y="1356"/>
                </a:lnTo>
                <a:lnTo>
                  <a:pt x="1004" y="1366"/>
                </a:lnTo>
                <a:lnTo>
                  <a:pt x="1013" y="1376"/>
                </a:lnTo>
                <a:lnTo>
                  <a:pt x="1022" y="1385"/>
                </a:lnTo>
                <a:lnTo>
                  <a:pt x="1031" y="1394"/>
                </a:lnTo>
                <a:lnTo>
                  <a:pt x="1040" y="1403"/>
                </a:lnTo>
                <a:lnTo>
                  <a:pt x="1051" y="1411"/>
                </a:lnTo>
                <a:lnTo>
                  <a:pt x="1061" y="1418"/>
                </a:lnTo>
                <a:lnTo>
                  <a:pt x="1072" y="1424"/>
                </a:lnTo>
                <a:lnTo>
                  <a:pt x="1083" y="1430"/>
                </a:lnTo>
                <a:lnTo>
                  <a:pt x="1105" y="1440"/>
                </a:lnTo>
                <a:lnTo>
                  <a:pt x="1129" y="1448"/>
                </a:lnTo>
                <a:lnTo>
                  <a:pt x="1152" y="1454"/>
                </a:lnTo>
                <a:lnTo>
                  <a:pt x="1177" y="1459"/>
                </a:lnTo>
                <a:lnTo>
                  <a:pt x="1201" y="1460"/>
                </a:lnTo>
                <a:lnTo>
                  <a:pt x="1225" y="1459"/>
                </a:lnTo>
                <a:lnTo>
                  <a:pt x="1250" y="1455"/>
                </a:lnTo>
                <a:lnTo>
                  <a:pt x="1274" y="1449"/>
                </a:lnTo>
                <a:lnTo>
                  <a:pt x="1286" y="1445"/>
                </a:lnTo>
                <a:lnTo>
                  <a:pt x="1298" y="1441"/>
                </a:lnTo>
                <a:lnTo>
                  <a:pt x="1309" y="1436"/>
                </a:lnTo>
                <a:lnTo>
                  <a:pt x="1321" y="1430"/>
                </a:lnTo>
                <a:lnTo>
                  <a:pt x="1332" y="1424"/>
                </a:lnTo>
                <a:lnTo>
                  <a:pt x="1342" y="1417"/>
                </a:lnTo>
                <a:lnTo>
                  <a:pt x="1353" y="1410"/>
                </a:lnTo>
                <a:lnTo>
                  <a:pt x="1364" y="1402"/>
                </a:lnTo>
                <a:lnTo>
                  <a:pt x="1374" y="1393"/>
                </a:lnTo>
                <a:lnTo>
                  <a:pt x="1383" y="1384"/>
                </a:lnTo>
                <a:lnTo>
                  <a:pt x="1392" y="1375"/>
                </a:lnTo>
                <a:lnTo>
                  <a:pt x="1400" y="1365"/>
                </a:lnTo>
                <a:lnTo>
                  <a:pt x="1408" y="1355"/>
                </a:lnTo>
                <a:lnTo>
                  <a:pt x="1415" y="1345"/>
                </a:lnTo>
                <a:lnTo>
                  <a:pt x="1421" y="1335"/>
                </a:lnTo>
                <a:lnTo>
                  <a:pt x="1428" y="1323"/>
                </a:lnTo>
                <a:lnTo>
                  <a:pt x="1439" y="1301"/>
                </a:lnTo>
                <a:lnTo>
                  <a:pt x="1447" y="1278"/>
                </a:lnTo>
                <a:lnTo>
                  <a:pt x="1452" y="1253"/>
                </a:lnTo>
                <a:lnTo>
                  <a:pt x="1456" y="1229"/>
                </a:lnTo>
                <a:lnTo>
                  <a:pt x="1457" y="1205"/>
                </a:lnTo>
                <a:lnTo>
                  <a:pt x="1456" y="1180"/>
                </a:lnTo>
                <a:lnTo>
                  <a:pt x="1453" y="1156"/>
                </a:lnTo>
                <a:lnTo>
                  <a:pt x="1447" y="1132"/>
                </a:lnTo>
                <a:lnTo>
                  <a:pt x="1443" y="1120"/>
                </a:lnTo>
                <a:lnTo>
                  <a:pt x="1439" y="1108"/>
                </a:lnTo>
                <a:lnTo>
                  <a:pt x="1434" y="1097"/>
                </a:lnTo>
                <a:lnTo>
                  <a:pt x="1428" y="1086"/>
                </a:lnTo>
                <a:lnTo>
                  <a:pt x="1421" y="1074"/>
                </a:lnTo>
                <a:lnTo>
                  <a:pt x="1414" y="1063"/>
                </a:lnTo>
                <a:lnTo>
                  <a:pt x="1407" y="1053"/>
                </a:lnTo>
                <a:lnTo>
                  <a:pt x="1399" y="1042"/>
                </a:lnTo>
                <a:lnTo>
                  <a:pt x="1391" y="1033"/>
                </a:lnTo>
                <a:lnTo>
                  <a:pt x="1382" y="1023"/>
                </a:lnTo>
                <a:lnTo>
                  <a:pt x="1373" y="1015"/>
                </a:lnTo>
                <a:lnTo>
                  <a:pt x="1363" y="1005"/>
                </a:lnTo>
                <a:lnTo>
                  <a:pt x="1352" y="998"/>
                </a:lnTo>
                <a:lnTo>
                  <a:pt x="1342" y="991"/>
                </a:lnTo>
                <a:lnTo>
                  <a:pt x="1332" y="984"/>
                </a:lnTo>
                <a:lnTo>
                  <a:pt x="1321" y="978"/>
                </a:lnTo>
                <a:lnTo>
                  <a:pt x="1299" y="968"/>
                </a:lnTo>
                <a:lnTo>
                  <a:pt x="1275" y="960"/>
                </a:lnTo>
                <a:lnTo>
                  <a:pt x="1251" y="954"/>
                </a:lnTo>
                <a:lnTo>
                  <a:pt x="1227" y="949"/>
                </a:lnTo>
                <a:lnTo>
                  <a:pt x="1202" y="948"/>
                </a:lnTo>
                <a:lnTo>
                  <a:pt x="1178" y="949"/>
                </a:lnTo>
                <a:lnTo>
                  <a:pt x="1153" y="954"/>
                </a:lnTo>
                <a:lnTo>
                  <a:pt x="1130" y="959"/>
                </a:lnTo>
                <a:lnTo>
                  <a:pt x="1118" y="963"/>
                </a:lnTo>
                <a:lnTo>
                  <a:pt x="1105" y="968"/>
                </a:lnTo>
                <a:lnTo>
                  <a:pt x="1094" y="972"/>
                </a:lnTo>
                <a:lnTo>
                  <a:pt x="1083" y="978"/>
                </a:lnTo>
                <a:lnTo>
                  <a:pt x="1072" y="984"/>
                </a:lnTo>
                <a:lnTo>
                  <a:pt x="1061" y="991"/>
                </a:lnTo>
                <a:lnTo>
                  <a:pt x="1051" y="998"/>
                </a:lnTo>
                <a:lnTo>
                  <a:pt x="1039" y="1006"/>
                </a:lnTo>
                <a:close/>
              </a:path>
            </a:pathLst>
          </a:custGeom>
          <a:solidFill>
            <a:srgbClr val="000000"/>
          </a:solidFill>
          <a:ln w="9525">
            <a:noFill/>
            <a:round/>
            <a:headEnd/>
            <a:tailEnd/>
          </a:ln>
        </p:spPr>
        <p:txBody>
          <a:bodyPr/>
          <a:lstStyle/>
          <a:p>
            <a:endParaRPr lang="en-US"/>
          </a:p>
        </p:txBody>
      </p:sp>
      <p:sp>
        <p:nvSpPr>
          <p:cNvPr id="2054" name="Rectangle 7"/>
          <p:cNvSpPr>
            <a:spLocks noGrp="1" noChangeArrowheads="1"/>
          </p:cNvSpPr>
          <p:nvPr>
            <p:ph type="title"/>
          </p:nvPr>
        </p:nvSpPr>
        <p:spPr>
          <a:xfrm>
            <a:off x="533400" y="457200"/>
            <a:ext cx="8305800" cy="1143000"/>
          </a:xfrm>
        </p:spPr>
        <p:txBody>
          <a:bodyPr/>
          <a:lstStyle/>
          <a:p>
            <a:pPr eaLnBrk="1" hangingPunct="1"/>
            <a:r>
              <a:rPr lang="en-GB" dirty="0" smtClean="0">
                <a:solidFill>
                  <a:schemeClr val="accent4">
                    <a:lumMod val="50000"/>
                  </a:schemeClr>
                </a:solidFill>
              </a:rPr>
              <a:t>Processing....</a:t>
            </a:r>
            <a:endParaRPr lang="en-GB" dirty="0" smtClean="0"/>
          </a:p>
        </p:txBody>
      </p:sp>
      <p:sp>
        <p:nvSpPr>
          <p:cNvPr id="2055" name="Freeform 8"/>
          <p:cNvSpPr>
            <a:spLocks/>
          </p:cNvSpPr>
          <p:nvPr/>
        </p:nvSpPr>
        <p:spPr bwMode="auto">
          <a:xfrm>
            <a:off x="1473200" y="1828800"/>
            <a:ext cx="1308100" cy="930275"/>
          </a:xfrm>
          <a:custGeom>
            <a:avLst/>
            <a:gdLst>
              <a:gd name="T0" fmla="*/ 0 w 824"/>
              <a:gd name="T1" fmla="*/ 586 h 586"/>
              <a:gd name="T2" fmla="*/ 328 w 824"/>
              <a:gd name="T3" fmla="*/ 189 h 586"/>
              <a:gd name="T4" fmla="*/ 824 w 824"/>
              <a:gd name="T5" fmla="*/ 0 h 586"/>
              <a:gd name="T6" fmla="*/ 0 60000 65536"/>
              <a:gd name="T7" fmla="*/ 0 60000 65536"/>
              <a:gd name="T8" fmla="*/ 0 60000 65536"/>
              <a:gd name="T9" fmla="*/ 0 w 824"/>
              <a:gd name="T10" fmla="*/ 0 h 586"/>
              <a:gd name="T11" fmla="*/ 824 w 824"/>
              <a:gd name="T12" fmla="*/ 586 h 586"/>
            </a:gdLst>
            <a:ahLst/>
            <a:cxnLst>
              <a:cxn ang="T6">
                <a:pos x="T0" y="T1"/>
              </a:cxn>
              <a:cxn ang="T7">
                <a:pos x="T2" y="T3"/>
              </a:cxn>
              <a:cxn ang="T8">
                <a:pos x="T4" y="T5"/>
              </a:cxn>
            </a:cxnLst>
            <a:rect l="T9" t="T10" r="T11" b="T12"/>
            <a:pathLst>
              <a:path w="824" h="586">
                <a:moveTo>
                  <a:pt x="0" y="586"/>
                </a:moveTo>
                <a:cubicBezTo>
                  <a:pt x="35" y="511"/>
                  <a:pt x="164" y="308"/>
                  <a:pt x="328" y="189"/>
                </a:cubicBezTo>
                <a:cubicBezTo>
                  <a:pt x="492" y="70"/>
                  <a:pt x="661" y="40"/>
                  <a:pt x="824" y="0"/>
                </a:cubicBezTo>
              </a:path>
            </a:pathLst>
          </a:custGeom>
          <a:noFill/>
          <a:ln w="38100" cmpd="sng">
            <a:solidFill>
              <a:schemeClr val="tx1"/>
            </a:solidFill>
            <a:round/>
            <a:headEnd type="none" w="med" len="med"/>
            <a:tailEnd type="triangle" w="med" len="med"/>
          </a:ln>
        </p:spPr>
        <p:txBody>
          <a:bodyPr/>
          <a:lstStyle/>
          <a:p>
            <a:endParaRPr lang="en-US"/>
          </a:p>
        </p:txBody>
      </p:sp>
      <p:sp>
        <p:nvSpPr>
          <p:cNvPr id="2056" name="Freeform 9"/>
          <p:cNvSpPr>
            <a:spLocks/>
          </p:cNvSpPr>
          <p:nvPr/>
        </p:nvSpPr>
        <p:spPr bwMode="auto">
          <a:xfrm rot="17710199" flipH="1">
            <a:off x="4464844" y="1766094"/>
            <a:ext cx="728662" cy="400050"/>
          </a:xfrm>
          <a:custGeom>
            <a:avLst/>
            <a:gdLst>
              <a:gd name="T0" fmla="*/ 0 w 824"/>
              <a:gd name="T1" fmla="*/ 586 h 586"/>
              <a:gd name="T2" fmla="*/ 328 w 824"/>
              <a:gd name="T3" fmla="*/ 189 h 586"/>
              <a:gd name="T4" fmla="*/ 824 w 824"/>
              <a:gd name="T5" fmla="*/ 0 h 586"/>
              <a:gd name="T6" fmla="*/ 0 60000 65536"/>
              <a:gd name="T7" fmla="*/ 0 60000 65536"/>
              <a:gd name="T8" fmla="*/ 0 60000 65536"/>
              <a:gd name="T9" fmla="*/ 0 w 824"/>
              <a:gd name="T10" fmla="*/ 0 h 586"/>
              <a:gd name="T11" fmla="*/ 824 w 824"/>
              <a:gd name="T12" fmla="*/ 586 h 586"/>
            </a:gdLst>
            <a:ahLst/>
            <a:cxnLst>
              <a:cxn ang="T6">
                <a:pos x="T0" y="T1"/>
              </a:cxn>
              <a:cxn ang="T7">
                <a:pos x="T2" y="T3"/>
              </a:cxn>
              <a:cxn ang="T8">
                <a:pos x="T4" y="T5"/>
              </a:cxn>
            </a:cxnLst>
            <a:rect l="T9" t="T10" r="T11" b="T12"/>
            <a:pathLst>
              <a:path w="824" h="586">
                <a:moveTo>
                  <a:pt x="0" y="586"/>
                </a:moveTo>
                <a:cubicBezTo>
                  <a:pt x="35" y="511"/>
                  <a:pt x="164" y="308"/>
                  <a:pt x="328" y="189"/>
                </a:cubicBezTo>
                <a:cubicBezTo>
                  <a:pt x="492" y="70"/>
                  <a:pt x="661" y="40"/>
                  <a:pt x="824" y="0"/>
                </a:cubicBezTo>
              </a:path>
            </a:pathLst>
          </a:custGeom>
          <a:noFill/>
          <a:ln w="38100" cmpd="sng">
            <a:solidFill>
              <a:schemeClr val="tx1"/>
            </a:solidFill>
            <a:round/>
            <a:headEnd type="none" w="med" len="med"/>
            <a:tailEnd type="triangle" w="med" len="med"/>
          </a:ln>
        </p:spPr>
        <p:txBody>
          <a:bodyPr/>
          <a:lstStyle/>
          <a:p>
            <a:endParaRPr lang="en-US"/>
          </a:p>
        </p:txBody>
      </p:sp>
      <p:sp>
        <p:nvSpPr>
          <p:cNvPr id="2057" name="Freeform 10"/>
          <p:cNvSpPr>
            <a:spLocks/>
          </p:cNvSpPr>
          <p:nvPr/>
        </p:nvSpPr>
        <p:spPr bwMode="auto">
          <a:xfrm rot="-7511935" flipH="1" flipV="1">
            <a:off x="6781007" y="2797969"/>
            <a:ext cx="728662" cy="400050"/>
          </a:xfrm>
          <a:custGeom>
            <a:avLst/>
            <a:gdLst>
              <a:gd name="T0" fmla="*/ 0 w 824"/>
              <a:gd name="T1" fmla="*/ 586 h 586"/>
              <a:gd name="T2" fmla="*/ 328 w 824"/>
              <a:gd name="T3" fmla="*/ 189 h 586"/>
              <a:gd name="T4" fmla="*/ 824 w 824"/>
              <a:gd name="T5" fmla="*/ 0 h 586"/>
              <a:gd name="T6" fmla="*/ 0 60000 65536"/>
              <a:gd name="T7" fmla="*/ 0 60000 65536"/>
              <a:gd name="T8" fmla="*/ 0 60000 65536"/>
              <a:gd name="T9" fmla="*/ 0 w 824"/>
              <a:gd name="T10" fmla="*/ 0 h 586"/>
              <a:gd name="T11" fmla="*/ 824 w 824"/>
              <a:gd name="T12" fmla="*/ 586 h 586"/>
            </a:gdLst>
            <a:ahLst/>
            <a:cxnLst>
              <a:cxn ang="T6">
                <a:pos x="T0" y="T1"/>
              </a:cxn>
              <a:cxn ang="T7">
                <a:pos x="T2" y="T3"/>
              </a:cxn>
              <a:cxn ang="T8">
                <a:pos x="T4" y="T5"/>
              </a:cxn>
            </a:cxnLst>
            <a:rect l="T9" t="T10" r="T11" b="T12"/>
            <a:pathLst>
              <a:path w="824" h="586">
                <a:moveTo>
                  <a:pt x="0" y="586"/>
                </a:moveTo>
                <a:cubicBezTo>
                  <a:pt x="35" y="511"/>
                  <a:pt x="164" y="308"/>
                  <a:pt x="328" y="189"/>
                </a:cubicBezTo>
                <a:cubicBezTo>
                  <a:pt x="492" y="70"/>
                  <a:pt x="661" y="40"/>
                  <a:pt x="824" y="0"/>
                </a:cubicBezTo>
              </a:path>
            </a:pathLst>
          </a:custGeom>
          <a:noFill/>
          <a:ln w="38100" cmpd="sng">
            <a:solidFill>
              <a:schemeClr val="tx1"/>
            </a:solidFill>
            <a:round/>
            <a:headEnd type="none" w="med" len="med"/>
            <a:tailEnd type="triangle" w="med" len="med"/>
          </a:ln>
        </p:spPr>
        <p:txBody>
          <a:bodyPr/>
          <a:lstStyle/>
          <a:p>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43200000">
                                      <p:cBhvr>
                                        <p:cTn id="6" dur="5000" fill="hold"/>
                                        <p:tgtEl>
                                          <p:spTgt spid="31749"/>
                                        </p:tgtEl>
                                        <p:attrNameLst>
                                          <p:attrName>r</p:attrName>
                                        </p:attrNameLst>
                                      </p:cBhvr>
                                    </p:animRot>
                                  </p:childTnLst>
                                </p:cTn>
                              </p:par>
                              <p:par>
                                <p:cTn id="7" presetID="8" presetClass="emph" presetSubtype="0" repeatCount="indefinite" fill="hold" grpId="0" nodeType="withEffect">
                                  <p:stCondLst>
                                    <p:cond delay="0"/>
                                  </p:stCondLst>
                                  <p:childTnLst>
                                    <p:animRot by="-43200000">
                                      <p:cBhvr>
                                        <p:cTn id="8" dur="3000" fill="hold"/>
                                        <p:tgtEl>
                                          <p:spTgt spid="31750"/>
                                        </p:tgtEl>
                                        <p:attrNameLst>
                                          <p:attrName>r</p:attrName>
                                        </p:attrNameLst>
                                      </p:cBhvr>
                                    </p:animRot>
                                  </p:childTnLst>
                                </p:cTn>
                              </p:par>
                              <p:par>
                                <p:cTn id="9" presetID="8" presetClass="emph" presetSubtype="0" repeatCount="indefinite" fill="hold" grpId="0" nodeType="withEffect">
                                  <p:stCondLst>
                                    <p:cond delay="0"/>
                                  </p:stCondLst>
                                  <p:childTnLst>
                                    <p:animRot by="43200000">
                                      <p:cBhvr>
                                        <p:cTn id="10" dur="3000" fill="hold"/>
                                        <p:tgtEl>
                                          <p:spTgt spid="3174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31749" grpId="0" animBg="1"/>
      <p:bldP spid="3175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38200"/>
            <a:ext cx="8382000" cy="1107996"/>
          </a:xfrm>
        </p:spPr>
        <p:txBody>
          <a:bodyPr>
            <a:normAutofit fontScale="90000"/>
          </a:bodyPr>
          <a:lstStyle/>
          <a:p>
            <a:r>
              <a:rPr dirty="0" smtClean="0"/>
              <a:t>Storage</a:t>
            </a:r>
            <a:br>
              <a:rPr dirty="0" smtClean="0"/>
            </a:br>
            <a:r>
              <a:rPr sz="3200" dirty="0" smtClean="0">
                <a:gradFill>
                  <a:gsLst>
                    <a:gs pos="50000">
                      <a:schemeClr val="accent3"/>
                    </a:gs>
                    <a:gs pos="100000">
                      <a:schemeClr val="accent3"/>
                    </a:gs>
                  </a:gsLst>
                  <a:lin ang="5400000" scaled="0"/>
                </a:gradFill>
              </a:rPr>
              <a:t>Scalable &amp; Available</a:t>
            </a:r>
            <a:endParaRPr lang="en-US" sz="3200" dirty="0"/>
          </a:p>
        </p:txBody>
      </p:sp>
      <p:sp>
        <p:nvSpPr>
          <p:cNvPr id="2" name="Text Placeholder 1"/>
          <p:cNvSpPr>
            <a:spLocks noGrp="1"/>
          </p:cNvSpPr>
          <p:nvPr>
            <p:ph type="body" sz="quarter" idx="10"/>
          </p:nvPr>
        </p:nvSpPr>
        <p:spPr>
          <a:xfrm>
            <a:off x="381000" y="1676400"/>
            <a:ext cx="8382000" cy="4979825"/>
          </a:xfrm>
        </p:spPr>
        <p:txBody>
          <a:bodyPr/>
          <a:lstStyle/>
          <a:p>
            <a:pPr marL="461963" indent="-461963"/>
            <a:endParaRPr lang="en-US" dirty="0" smtClean="0"/>
          </a:p>
          <a:p>
            <a:pPr marL="461963" indent="-461963"/>
            <a:r>
              <a:rPr lang="en-US" dirty="0" smtClean="0"/>
              <a:t>Simple, essential storage abstractions:</a:t>
            </a:r>
          </a:p>
          <a:p>
            <a:pPr marL="860425" lvl="1" indent="-398463"/>
            <a:r>
              <a:rPr lang="en-US" dirty="0" smtClean="0"/>
              <a:t>Large items of data:  Blobs, </a:t>
            </a:r>
            <a:r>
              <a:rPr lang="en-US" dirty="0" smtClean="0">
                <a:solidFill>
                  <a:schemeClr val="tx1">
                    <a:lumMod val="50000"/>
                  </a:schemeClr>
                </a:solidFill>
              </a:rPr>
              <a:t>file streams</a:t>
            </a:r>
            <a:r>
              <a:rPr lang="en-US" dirty="0" smtClean="0"/>
              <a:t>, …</a:t>
            </a:r>
          </a:p>
          <a:p>
            <a:pPr marL="860425" lvl="1" indent="-398463"/>
            <a:r>
              <a:rPr lang="en-US" dirty="0" smtClean="0"/>
              <a:t>Service state:  Simple tables, </a:t>
            </a:r>
            <a:r>
              <a:rPr lang="en-US" dirty="0" smtClean="0">
                <a:solidFill>
                  <a:schemeClr val="tx1">
                    <a:lumMod val="50000"/>
                  </a:schemeClr>
                </a:solidFill>
              </a:rPr>
              <a:t>caches</a:t>
            </a:r>
            <a:r>
              <a:rPr lang="en-US" dirty="0" smtClean="0"/>
              <a:t>, …</a:t>
            </a:r>
          </a:p>
          <a:p>
            <a:pPr marL="860425" lvl="1" indent="-398463"/>
            <a:r>
              <a:rPr lang="en-US" dirty="0" smtClean="0"/>
              <a:t>Service communication:  Queues, </a:t>
            </a:r>
            <a:r>
              <a:rPr lang="en-US" dirty="0" smtClean="0">
                <a:solidFill>
                  <a:schemeClr val="tx1">
                    <a:lumMod val="50000"/>
                  </a:schemeClr>
                </a:solidFill>
              </a:rPr>
              <a:t>locks</a:t>
            </a:r>
            <a:r>
              <a:rPr lang="en-US" dirty="0" smtClean="0"/>
              <a:t>, …</a:t>
            </a:r>
          </a:p>
          <a:p>
            <a:pPr marL="461963" indent="-461963"/>
            <a:r>
              <a:rPr lang="en-US" dirty="0" smtClean="0"/>
              <a:t>With an emphasis on:</a:t>
            </a:r>
          </a:p>
          <a:p>
            <a:pPr marL="860425" lvl="1" indent="-398463"/>
            <a:r>
              <a:rPr lang="en-US" dirty="0" smtClean="0"/>
              <a:t>Massive scale, availability and durability</a:t>
            </a:r>
          </a:p>
          <a:p>
            <a:pPr marL="860425" lvl="1" indent="-398463"/>
            <a:r>
              <a:rPr lang="en-US" dirty="0" smtClean="0">
                <a:solidFill>
                  <a:schemeClr val="tx1"/>
                </a:solidFill>
              </a:rPr>
              <a:t>Geo-location</a:t>
            </a:r>
            <a:r>
              <a:rPr lang="en-US" dirty="0" smtClean="0">
                <a:solidFill>
                  <a:schemeClr val="tx1">
                    <a:lumMod val="50000"/>
                  </a:schemeClr>
                </a:solidFill>
              </a:rPr>
              <a:t> and geo-replication</a:t>
            </a:r>
          </a:p>
          <a:p>
            <a:pPr marL="461963" indent="-461963"/>
            <a:r>
              <a:rPr lang="en-US" dirty="0" smtClean="0"/>
              <a:t>This is not a relational database in the cloud</a:t>
            </a:r>
          </a:p>
          <a:p>
            <a:pPr marL="461963" indent="-461963"/>
            <a:r>
              <a:rPr lang="en-US" dirty="0" smtClean="0">
                <a:solidFill>
                  <a:schemeClr val="tx1"/>
                </a:solidFill>
              </a:rPr>
              <a:t>More information: Attend T08F on 3/19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Speaking Of Database </a:t>
            </a:r>
            <a:r>
              <a:rPr lang="en-US" dirty="0" smtClean="0"/>
              <a:t>…</a:t>
            </a:r>
            <a:endParaRPr lang="en-US" dirty="0"/>
          </a:p>
        </p:txBody>
      </p:sp>
      <p:sp>
        <p:nvSpPr>
          <p:cNvPr id="3" name="Content Placeholder 2"/>
          <p:cNvSpPr>
            <a:spLocks noGrp="1"/>
          </p:cNvSpPr>
          <p:nvPr>
            <p:ph idx="1"/>
          </p:nvPr>
        </p:nvSpPr>
        <p:spPr>
          <a:xfrm>
            <a:off x="381000" y="2590800"/>
            <a:ext cx="8382000" cy="2345257"/>
          </a:xfrm>
        </p:spPr>
        <p:txBody>
          <a:bodyPr/>
          <a:lstStyle/>
          <a:p>
            <a:r>
              <a:rPr lang="en-US" dirty="0" smtClean="0"/>
              <a:t>Your cloud services running on Windows Azure will have access to co-located relational database in the cloud</a:t>
            </a:r>
          </a:p>
          <a:p>
            <a:pPr lvl="1"/>
            <a:r>
              <a:rPr lang="en-US" dirty="0" smtClean="0"/>
              <a:t>There are multiple target scenarios</a:t>
            </a:r>
          </a:p>
          <a:p>
            <a:r>
              <a:rPr lang="en-US" dirty="0" smtClean="0"/>
              <a:t>More information: Attend T06F on 3/20</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54" y="838200"/>
            <a:ext cx="8375946" cy="1107996"/>
          </a:xfrm>
        </p:spPr>
        <p:txBody>
          <a:bodyPr>
            <a:normAutofit fontScale="90000"/>
          </a:bodyPr>
          <a:lstStyle/>
          <a:p>
            <a:r>
              <a:rPr dirty="0" smtClean="0"/>
              <a:t>Putting It All Together</a:t>
            </a:r>
            <a:r>
              <a:rPr lang="en-US" dirty="0" smtClean="0"/>
              <a:t/>
            </a:r>
            <a:br>
              <a:rPr lang="en-US" dirty="0" smtClean="0"/>
            </a:br>
            <a:r>
              <a:rPr lang="en-US" sz="3200" dirty="0">
                <a:gradFill>
                  <a:gsLst>
                    <a:gs pos="50000">
                      <a:schemeClr val="accent3"/>
                    </a:gs>
                    <a:gs pos="100000">
                      <a:schemeClr val="accent3"/>
                    </a:gs>
                  </a:gsLst>
                  <a:lin ang="5400000" scaled="0"/>
                </a:gradFill>
              </a:rPr>
              <a:t>A</a:t>
            </a:r>
            <a:r>
              <a:rPr sz="3200" dirty="0" smtClean="0">
                <a:gradFill>
                  <a:gsLst>
                    <a:gs pos="50000">
                      <a:schemeClr val="accent3"/>
                    </a:gs>
                    <a:gs pos="100000">
                      <a:schemeClr val="accent3"/>
                    </a:gs>
                  </a:gsLst>
                  <a:lin ang="5400000" scaled="0"/>
                </a:gradFill>
              </a:rPr>
              <a:t>rchitectures for scalable, reliable services</a:t>
            </a:r>
            <a:endParaRPr sz="2800" dirty="0">
              <a:gradFill>
                <a:gsLst>
                  <a:gs pos="50000">
                    <a:schemeClr val="accent3"/>
                  </a:gs>
                  <a:gs pos="100000">
                    <a:schemeClr val="accent3"/>
                  </a:gs>
                </a:gsLst>
                <a:lin ang="5400000" scaled="0"/>
              </a:gradFill>
            </a:endParaRPr>
          </a:p>
        </p:txBody>
      </p:sp>
      <p:sp>
        <p:nvSpPr>
          <p:cNvPr id="21" name="Content Placeholder 2"/>
          <p:cNvSpPr txBox="1">
            <a:spLocks/>
          </p:cNvSpPr>
          <p:nvPr/>
        </p:nvSpPr>
        <p:spPr>
          <a:xfrm>
            <a:off x="685800" y="2022475"/>
            <a:ext cx="8039100" cy="4835525"/>
          </a:xfrm>
          <a:prstGeom prst="rect">
            <a:avLst/>
          </a:prstGeom>
        </p:spPr>
        <p:txBody>
          <a:bodyPr>
            <a:normAutofit/>
          </a:bodyPr>
          <a:lstStyle/>
          <a:p>
            <a:pPr marL="393700" marR="0" lvl="0" indent="-393700" algn="l" defTabSz="914363" rtl="0" eaLnBrk="1" fontAlgn="auto" latinLnBrk="0" hangingPunct="1">
              <a:lnSpc>
                <a:spcPct val="78000"/>
              </a:lnSpc>
              <a:spcBef>
                <a:spcPct val="20000"/>
              </a:spcBef>
              <a:spcAft>
                <a:spcPts val="800"/>
              </a:spcAft>
              <a:buClr>
                <a:schemeClr val="tx1"/>
              </a:buClr>
              <a:buSzPct val="80000"/>
              <a:tabLst/>
              <a:defRPr/>
            </a:pPr>
            <a:r>
              <a:rPr lang="en-US" sz="3200" dirty="0" smtClean="0">
                <a:gradFill>
                  <a:gsLst>
                    <a:gs pos="0">
                      <a:schemeClr val="tx1"/>
                    </a:gs>
                    <a:gs pos="86000">
                      <a:schemeClr val="tx1"/>
                    </a:gs>
                  </a:gsLst>
                  <a:lin ang="5400000" scaled="0"/>
                </a:gradFill>
              </a:rPr>
              <a:t>Example:</a:t>
            </a:r>
          </a:p>
        </p:txBody>
      </p:sp>
      <p:grpSp>
        <p:nvGrpSpPr>
          <p:cNvPr id="3" name="Group 39"/>
          <p:cNvGrpSpPr/>
          <p:nvPr/>
        </p:nvGrpSpPr>
        <p:grpSpPr>
          <a:xfrm>
            <a:off x="914400" y="2895600"/>
            <a:ext cx="6934200" cy="3429000"/>
            <a:chOff x="1371600" y="2209800"/>
            <a:chExt cx="6934200" cy="3429000"/>
          </a:xfrm>
        </p:grpSpPr>
        <p:sp>
          <p:nvSpPr>
            <p:cNvPr id="4" name="Rounded Rectangle 3"/>
            <p:cNvSpPr/>
            <p:nvPr/>
          </p:nvSpPr>
          <p:spPr>
            <a:xfrm>
              <a:off x="1981200" y="4571998"/>
              <a:ext cx="6172200" cy="838200"/>
            </a:xfrm>
            <a:prstGeom prst="round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rPr>
                <a:t>Cloud Storage</a:t>
              </a:r>
            </a:p>
          </p:txBody>
        </p:sp>
        <p:cxnSp>
          <p:nvCxnSpPr>
            <p:cNvPr id="5" name="Straight Arrow Connector 4"/>
            <p:cNvCxnSpPr/>
            <p:nvPr/>
          </p:nvCxnSpPr>
          <p:spPr>
            <a:xfrm flipV="1">
              <a:off x="2347745" y="5029199"/>
              <a:ext cx="162622" cy="2"/>
            </a:xfrm>
            <a:prstGeom prst="straightConnector1">
              <a:avLst/>
            </a:prstGeom>
            <a:ln w="38100">
              <a:solidFill>
                <a:schemeClr val="accent1"/>
              </a:solidFill>
              <a:tailEnd type="none"/>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124200" y="2828923"/>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10" name="Trapezoid 9"/>
            <p:cNvSpPr/>
            <p:nvPr/>
          </p:nvSpPr>
          <p:spPr>
            <a:xfrm rot="16200000">
              <a:off x="1884426" y="3030472"/>
              <a:ext cx="1028700" cy="530352"/>
            </a:xfrm>
            <a:prstGeom prst="trapezoid">
              <a:avLst>
                <a:gd name="adj" fmla="val 37029"/>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rPr>
                <a:t>LB</a:t>
              </a:r>
              <a:endParaRPr lang="en-US" sz="2000" dirty="0">
                <a:solidFill>
                  <a:srgbClr val="FFFFFF"/>
                </a:solidFill>
              </a:endParaRPr>
            </a:p>
          </p:txBody>
        </p:sp>
        <p:sp>
          <p:nvSpPr>
            <p:cNvPr id="11" name="TextBox 10"/>
            <p:cNvSpPr txBox="1"/>
            <p:nvPr/>
          </p:nvSpPr>
          <p:spPr>
            <a:xfrm>
              <a:off x="4724399" y="2357735"/>
              <a:ext cx="306494" cy="461665"/>
            </a:xfrm>
            <a:prstGeom prst="rect">
              <a:avLst/>
            </a:prstGeom>
            <a:noFill/>
          </p:spPr>
          <p:txBody>
            <a:bodyPr wrap="square" rtlCol="0">
              <a:spAutoFit/>
            </a:bodyPr>
            <a:lstStyle/>
            <a:p>
              <a:r>
                <a:rPr lang="en-US" sz="2400" dirty="0" smtClean="0"/>
                <a:t>n</a:t>
              </a:r>
              <a:endParaRPr lang="en-US" sz="2400" dirty="0"/>
            </a:p>
          </p:txBody>
        </p:sp>
        <p:cxnSp>
          <p:nvCxnSpPr>
            <p:cNvPr id="13" name="Straight Arrow Connector 12"/>
            <p:cNvCxnSpPr/>
            <p:nvPr/>
          </p:nvCxnSpPr>
          <p:spPr>
            <a:xfrm rot="16200000" flipH="1">
              <a:off x="3657599" y="4190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63952" y="3271835"/>
              <a:ext cx="460248" cy="4763"/>
            </a:xfrm>
            <a:prstGeom prst="line">
              <a:avLst/>
            </a:prstGeom>
            <a:ln w="50800">
              <a:solidFill>
                <a:schemeClr val="tx1"/>
              </a:solidFill>
              <a:prstDash val="sysDot"/>
              <a:tailEnd type="triangle"/>
            </a:ln>
          </p:spPr>
          <p:style>
            <a:lnRef idx="3">
              <a:schemeClr val="dk1"/>
            </a:lnRef>
            <a:fillRef idx="0">
              <a:schemeClr val="dk1"/>
            </a:fillRef>
            <a:effectRef idx="2">
              <a:schemeClr val="dk1"/>
            </a:effectRef>
            <a:fontRef idx="minor">
              <a:schemeClr val="tx1"/>
            </a:fontRef>
          </p:style>
        </p:cxnSp>
        <p:sp>
          <p:nvSpPr>
            <p:cNvPr id="15" name="Rounded Rectangle 14"/>
            <p:cNvSpPr/>
            <p:nvPr/>
          </p:nvSpPr>
          <p:spPr>
            <a:xfrm>
              <a:off x="6096000" y="2828922"/>
              <a:ext cx="1828800" cy="942975"/>
            </a:xfrm>
            <a:prstGeom prst="roundRect">
              <a:avLst/>
            </a:prstGeom>
            <a:gradFill>
              <a:gsLst>
                <a:gs pos="0">
                  <a:srgbClr val="04761A"/>
                </a:gs>
                <a:gs pos="55000">
                  <a:srgbClr val="168C06"/>
                </a:gs>
                <a:gs pos="100000">
                  <a:srgbClr val="08A80C"/>
                </a:gs>
              </a:gsLst>
            </a:gradFill>
            <a:ln>
              <a:solidFill>
                <a:srgbClr val="199319"/>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sp>
          <p:nvSpPr>
            <p:cNvPr id="16" name="TextBox 15"/>
            <p:cNvSpPr txBox="1"/>
            <p:nvPr/>
          </p:nvSpPr>
          <p:spPr>
            <a:xfrm>
              <a:off x="7696199" y="2357735"/>
              <a:ext cx="306494" cy="461665"/>
            </a:xfrm>
            <a:prstGeom prst="rect">
              <a:avLst/>
            </a:prstGeom>
            <a:noFill/>
          </p:spPr>
          <p:txBody>
            <a:bodyPr wrap="square" rtlCol="0">
              <a:spAutoFit/>
            </a:bodyPr>
            <a:lstStyle/>
            <a:p>
              <a:r>
                <a:rPr lang="en-US" sz="2400" dirty="0" smtClean="0"/>
                <a:t>m</a:t>
              </a:r>
              <a:endParaRPr lang="en-US" sz="2400" dirty="0"/>
            </a:p>
          </p:txBody>
        </p:sp>
        <p:cxnSp>
          <p:nvCxnSpPr>
            <p:cNvPr id="20" name="Straight Arrow Connector 19"/>
            <p:cNvCxnSpPr/>
            <p:nvPr/>
          </p:nvCxnSpPr>
          <p:spPr>
            <a:xfrm rot="16200000" flipH="1">
              <a:off x="6705599" y="4190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371600" y="2209800"/>
              <a:ext cx="6934200" cy="3429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Arrow Connector 31"/>
            <p:cNvCxnSpPr/>
            <p:nvPr/>
          </p:nvCxnSpPr>
          <p:spPr>
            <a:xfrm rot="10800000" flipV="1">
              <a:off x="1371600" y="5029198"/>
              <a:ext cx="609600" cy="1"/>
            </a:xfrm>
            <a:prstGeom prst="straightConnector1">
              <a:avLst/>
            </a:prstGeom>
            <a:ln w="50800">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 idx="0"/>
            </p:cNvCxnSpPr>
            <p:nvPr/>
          </p:nvCxnSpPr>
          <p:spPr>
            <a:xfrm rot="10800000">
              <a:off x="1371600" y="3276602"/>
              <a:ext cx="762000" cy="19047"/>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3733802" y="2514600"/>
              <a:ext cx="609599" cy="2"/>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6200000" flipH="1">
              <a:off x="6781799" y="2514599"/>
              <a:ext cx="609599" cy="2"/>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 Windows Azure Is</a:t>
            </a:r>
            <a:endParaRPr lang="en-US" dirty="0"/>
          </a:p>
        </p:txBody>
      </p:sp>
      <p:sp>
        <p:nvSpPr>
          <p:cNvPr id="5" name="Text Placeholder 4"/>
          <p:cNvSpPr>
            <a:spLocks noGrp="1"/>
          </p:cNvSpPr>
          <p:nvPr>
            <p:ph type="body" sz="quarter" idx="10"/>
          </p:nvPr>
        </p:nvSpPr>
        <p:spPr>
          <a:xfrm>
            <a:off x="381000" y="2590800"/>
            <a:ext cx="8382000" cy="3557897"/>
          </a:xfrm>
        </p:spPr>
        <p:txBody>
          <a:bodyPr/>
          <a:lstStyle/>
          <a:p>
            <a:pPr lvl="0">
              <a:defRPr/>
            </a:pPr>
            <a:r>
              <a:rPr lang="en-US" dirty="0" smtClean="0"/>
              <a:t>Designed to encourage best practices</a:t>
            </a:r>
          </a:p>
          <a:p>
            <a:pPr marL="796925" lvl="1" indent="-398463">
              <a:defRPr/>
            </a:pPr>
            <a:r>
              <a:rPr lang="en-US" dirty="0" smtClean="0"/>
              <a:t>Stateless compute + durable storage</a:t>
            </a:r>
          </a:p>
          <a:p>
            <a:pPr marL="796925" lvl="1" indent="-398463"/>
            <a:r>
              <a:rPr lang="en-US" dirty="0" smtClean="0"/>
              <a:t>Co-location of computation and data</a:t>
            </a:r>
          </a:p>
          <a:p>
            <a:pPr marL="796925" lvl="1" indent="-398463"/>
            <a:r>
              <a:rPr lang="en-US" dirty="0" smtClean="0"/>
              <a:t>Queues for asynchronous processing</a:t>
            </a:r>
          </a:p>
          <a:p>
            <a:r>
              <a:rPr lang="en-US" dirty="0" smtClean="0"/>
              <a:t>An open platform</a:t>
            </a:r>
          </a:p>
          <a:p>
            <a:pPr marL="796925" lvl="1" indent="-398463"/>
            <a:r>
              <a:rPr lang="en-US" dirty="0" smtClean="0"/>
              <a:t>Connect outbound to any server</a:t>
            </a:r>
          </a:p>
          <a:p>
            <a:pPr marL="796925" lvl="1" indent="-398463"/>
            <a:r>
              <a:rPr lang="en-US" dirty="0" smtClean="0"/>
              <a:t>Open protocols and APIs on all components</a:t>
            </a:r>
          </a:p>
          <a:p>
            <a:pPr marL="850882" lvl="1" indent="-393700">
              <a:spcAft>
                <a:spcPts val="800"/>
              </a:spcAft>
              <a:buClr>
                <a:schemeClr val="tx1"/>
              </a:buClr>
              <a:buNone/>
            </a:pPr>
            <a:endParaRPr lang="en-US" sz="1200" dirty="0" smtClean="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rmAutofit fontScale="47500" lnSpcReduction="20000"/>
          </a:bodyPr>
          <a:lstStyle/>
          <a:p>
            <a:pPr>
              <a:buNone/>
            </a:pPr>
            <a:r>
              <a:rPr lang="en-US" dirty="0" smtClean="0"/>
              <a:t>                            </a:t>
            </a:r>
          </a:p>
          <a:p>
            <a:pPr>
              <a:buNone/>
            </a:pPr>
            <a:endParaRPr lang="en-US" dirty="0" smtClean="0"/>
          </a:p>
          <a:p>
            <a:pPr>
              <a:buNone/>
            </a:pPr>
            <a:endParaRPr lang="en-US" dirty="0" smtClean="0"/>
          </a:p>
          <a:p>
            <a:pPr>
              <a:buNone/>
            </a:pPr>
            <a:r>
              <a:rPr lang="en-US" sz="6600" b="1" dirty="0" smtClean="0"/>
              <a:t>                                            </a:t>
            </a:r>
          </a:p>
          <a:p>
            <a:pPr>
              <a:buNone/>
            </a:pPr>
            <a:endParaRPr lang="en-US" sz="6600" b="1" dirty="0" smtClean="0"/>
          </a:p>
          <a:p>
            <a:pPr>
              <a:buNone/>
            </a:pPr>
            <a:r>
              <a:rPr lang="en-US" sz="6600" b="1" dirty="0" smtClean="0"/>
              <a:t>                      </a:t>
            </a:r>
            <a:r>
              <a:rPr lang="en-US" sz="8000" b="1" dirty="0" smtClean="0"/>
              <a:t>??????????????????</a:t>
            </a:r>
            <a:endParaRPr lang="en-US" sz="8000" b="1"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28600" y="1524000"/>
            <a:ext cx="8382000" cy="2210862"/>
          </a:xfrm>
        </p:spPr>
        <p:txBody>
          <a:bodyPr>
            <a:normAutofit lnSpcReduction="10000"/>
          </a:bodyPr>
          <a:lstStyle/>
          <a:p>
            <a:pPr>
              <a:buNone/>
            </a:pPr>
            <a:endParaRPr lang="en-US" dirty="0" smtClean="0"/>
          </a:p>
          <a:p>
            <a:pPr>
              <a:buNone/>
            </a:pPr>
            <a:endParaRPr lang="en-US" dirty="0" smtClean="0"/>
          </a:p>
          <a:p>
            <a:pPr>
              <a:buNone/>
            </a:pPr>
            <a:r>
              <a:rPr lang="en-US" dirty="0" smtClean="0"/>
              <a:t>                                   </a:t>
            </a:r>
          </a:p>
          <a:p>
            <a:pPr>
              <a:buNone/>
            </a:pPr>
            <a:r>
              <a:rPr lang="en-US" dirty="0" smtClean="0"/>
              <a:t>                                </a:t>
            </a:r>
            <a:r>
              <a:rPr lang="en-US" sz="5400" dirty="0" smtClean="0">
                <a:solidFill>
                  <a:schemeClr val="accent2">
                    <a:lumMod val="50000"/>
                  </a:schemeClr>
                </a:solidFill>
              </a:rPr>
              <a:t>THANKS !!!!!!!!</a:t>
            </a:r>
            <a:endParaRPr lang="en-US" sz="5400" dirty="0">
              <a:solidFill>
                <a:schemeClr val="accent2">
                  <a:lumMod val="50000"/>
                </a:schemeClr>
              </a:solidFill>
            </a:endParaRPr>
          </a:p>
        </p:txBody>
      </p:sp>
    </p:spTree>
  </p:cSld>
  <p:clrMapOvr>
    <a:masterClrMapping/>
  </p:clrMapOvr>
  <p:transition spd="slow">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33400" y="2514600"/>
            <a:ext cx="8382000" cy="2287062"/>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buNone/>
            </a:pPr>
            <a:endParaRPr lang="en-US" dirty="0" smtClean="0"/>
          </a:p>
          <a:p>
            <a:pPr>
              <a:buNone/>
            </a:pPr>
            <a:endParaRPr lang="en-US" dirty="0" smtClean="0"/>
          </a:p>
          <a:p>
            <a:pPr>
              <a:buNone/>
            </a:pPr>
            <a:endParaRPr lang="en-US" dirty="0" smtClean="0"/>
          </a:p>
          <a:p>
            <a:pPr>
              <a:buNone/>
            </a:pPr>
            <a:r>
              <a:rPr lang="en-US" dirty="0" smtClean="0"/>
              <a:t>                                                               </a:t>
            </a:r>
            <a:r>
              <a:rPr lang="en-US" dirty="0" smtClean="0">
                <a:solidFill>
                  <a:srgbClr val="002060"/>
                </a:solidFill>
              </a:rPr>
              <a:t>By…,</a:t>
            </a:r>
          </a:p>
          <a:p>
            <a:pPr>
              <a:buNone/>
            </a:pPr>
            <a:r>
              <a:rPr lang="en-US" dirty="0" smtClean="0">
                <a:solidFill>
                  <a:srgbClr val="002060"/>
                </a:solidFill>
              </a:rPr>
              <a:t>                                                               Meganathan.G.K</a:t>
            </a:r>
            <a:endParaRPr lang="en-US" dirty="0">
              <a:solidFill>
                <a:srgbClr val="002060"/>
              </a:solidFill>
            </a:endParaRPr>
          </a:p>
        </p:txBody>
      </p:sp>
      <p:pic>
        <p:nvPicPr>
          <p:cNvPr id="4" name="Picture 3" descr="windowsaz_h_web.jpg"/>
          <p:cNvPicPr>
            <a:picLocks noChangeAspect="1"/>
          </p:cNvPicPr>
          <p:nvPr/>
        </p:nvPicPr>
        <p:blipFill>
          <a:blip r:embed="rId2"/>
          <a:stretch>
            <a:fillRect/>
          </a:stretch>
        </p:blipFill>
        <p:spPr>
          <a:xfrm>
            <a:off x="228600" y="1066800"/>
            <a:ext cx="8382000" cy="1724766"/>
          </a:xfrm>
          <a:prstGeom prst="rect">
            <a:avLst/>
          </a:prstGeom>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24000"/>
            <a:ext cx="8382000" cy="1329595"/>
          </a:xfrm>
        </p:spPr>
        <p:txBody>
          <a:bodyPr>
            <a:normAutofit fontScale="90000"/>
          </a:bodyPr>
          <a:lstStyle/>
          <a:p>
            <a:r>
              <a:rPr dirty="0" smtClean="0"/>
              <a:t>Agenda</a:t>
            </a:r>
            <a:br>
              <a:rPr dirty="0" smtClean="0"/>
            </a:br>
            <a:r>
              <a:rPr dirty="0" smtClean="0"/>
              <a:t>  </a:t>
            </a:r>
            <a:endParaRPr lang="en-US" dirty="0"/>
          </a:p>
        </p:txBody>
      </p:sp>
      <p:sp>
        <p:nvSpPr>
          <p:cNvPr id="2" name="Text Placeholder 1"/>
          <p:cNvSpPr>
            <a:spLocks noGrp="1"/>
          </p:cNvSpPr>
          <p:nvPr>
            <p:ph type="body" sz="quarter" idx="10"/>
          </p:nvPr>
        </p:nvSpPr>
        <p:spPr>
          <a:xfrm>
            <a:off x="381000" y="2438400"/>
            <a:ext cx="8382000" cy="1526572"/>
          </a:xfrm>
        </p:spPr>
        <p:txBody>
          <a:bodyPr/>
          <a:lstStyle/>
          <a:p>
            <a:pPr marL="461963" indent="-461963"/>
            <a:r>
              <a:rPr lang="en-US" dirty="0" smtClean="0"/>
              <a:t>What is Windows Azure?</a:t>
            </a:r>
          </a:p>
          <a:p>
            <a:pPr marL="461963" indent="-461963"/>
            <a:r>
              <a:rPr lang="en-US" dirty="0" smtClean="0"/>
              <a:t>What’s new in Windows </a:t>
            </a:r>
            <a:r>
              <a:rPr lang="en-US" dirty="0" smtClean="0"/>
              <a:t>Azure?</a:t>
            </a:r>
            <a:endParaRPr lang="en-US" dirty="0" smtClean="0"/>
          </a:p>
          <a:p>
            <a:pPr marL="461963" indent="-461963"/>
            <a:r>
              <a:rPr lang="en-US" dirty="0" smtClean="0"/>
              <a:t>Where do you get it?</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71600"/>
            <a:ext cx="8229600" cy="1143000"/>
          </a:xfrm>
        </p:spPr>
        <p:txBody>
          <a:bodyPr>
            <a:normAutofit fontScale="90000"/>
          </a:bodyPr>
          <a:lstStyle/>
          <a:p>
            <a:r>
              <a:rPr dirty="0" smtClean="0"/>
              <a:t>What Is </a:t>
            </a:r>
            <a:r>
              <a:rPr lang="en-US" dirty="0" smtClean="0"/>
              <a:t>Windows Azure</a:t>
            </a:r>
            <a:r>
              <a:rPr dirty="0" smtClean="0"/>
              <a:t>?</a:t>
            </a:r>
            <a:br>
              <a:rPr dirty="0" smtClean="0"/>
            </a:br>
            <a:r>
              <a:rPr dirty="0" smtClean="0"/>
              <a:t>  </a:t>
            </a:r>
            <a:endParaRPr lang="en-US" dirty="0"/>
          </a:p>
        </p:txBody>
      </p:sp>
      <p:sp>
        <p:nvSpPr>
          <p:cNvPr id="2" name="Text Placeholder 1"/>
          <p:cNvSpPr>
            <a:spLocks noGrp="1"/>
          </p:cNvSpPr>
          <p:nvPr>
            <p:ph type="body" sz="quarter" idx="10"/>
          </p:nvPr>
        </p:nvSpPr>
        <p:spPr>
          <a:xfrm>
            <a:off x="304800" y="2286000"/>
            <a:ext cx="8382000" cy="443198"/>
          </a:xfrm>
        </p:spPr>
        <p:txBody>
          <a:bodyPr>
            <a:normAutofit fontScale="25000" lnSpcReduction="20000"/>
          </a:bodyPr>
          <a:lstStyle/>
          <a:p>
            <a:pPr marL="461963" indent="-461963"/>
            <a:r>
              <a:rPr lang="en-US" sz="11200" dirty="0" smtClean="0"/>
              <a:t>It is an operating system for the cloud</a:t>
            </a:r>
          </a:p>
          <a:p>
            <a:pPr marL="461963" indent="-461963"/>
            <a:r>
              <a:rPr lang="en-US" sz="11200" dirty="0" smtClean="0"/>
              <a:t>It is designed for utility computing</a:t>
            </a:r>
          </a:p>
          <a:p>
            <a:pPr marL="461963" indent="-461963"/>
            <a:r>
              <a:rPr lang="en-US" sz="11200" dirty="0" smtClean="0"/>
              <a:t>It provides facilities to:</a:t>
            </a:r>
          </a:p>
          <a:p>
            <a:pPr marL="860425" lvl="1" indent="-398463"/>
            <a:r>
              <a:rPr lang="en-US" sz="11200" dirty="0" smtClean="0"/>
              <a:t>Write your apps (developer experience)</a:t>
            </a:r>
          </a:p>
          <a:p>
            <a:pPr marL="860425" lvl="1" indent="-398463"/>
            <a:r>
              <a:rPr lang="en-US" sz="11200" dirty="0" smtClean="0"/>
              <a:t>Host your apps (compute)</a:t>
            </a:r>
          </a:p>
          <a:p>
            <a:pPr marL="860425" lvl="1" indent="-398463"/>
            <a:r>
              <a:rPr lang="en-US" sz="11200" dirty="0" smtClean="0"/>
              <a:t>Manage your apps (service management)</a:t>
            </a:r>
          </a:p>
          <a:p>
            <a:pPr marL="860425" lvl="1" indent="-398463"/>
            <a:r>
              <a:rPr lang="en-US" sz="11200" dirty="0" smtClean="0"/>
              <a:t>Store your data (storage)</a:t>
            </a:r>
          </a:p>
          <a:p>
            <a:pPr marL="461963" indent="-461963"/>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What Is An Operating System?</a:t>
            </a:r>
            <a:endParaRPr lang="en-US" dirty="0"/>
          </a:p>
        </p:txBody>
      </p:sp>
      <p:sp>
        <p:nvSpPr>
          <p:cNvPr id="3" name="Content Placeholder 2"/>
          <p:cNvSpPr>
            <a:spLocks noGrp="1"/>
          </p:cNvSpPr>
          <p:nvPr>
            <p:ph idx="1"/>
          </p:nvPr>
        </p:nvSpPr>
        <p:spPr>
          <a:xfrm>
            <a:off x="381000" y="2362200"/>
            <a:ext cx="8382000" cy="3053144"/>
          </a:xfrm>
        </p:spPr>
        <p:txBody>
          <a:bodyPr/>
          <a:lstStyle/>
          <a:p>
            <a:pPr marL="461963" indent="-461963"/>
            <a:r>
              <a:rPr lang="en-US" dirty="0" smtClean="0"/>
              <a:t>An application execution environment </a:t>
            </a:r>
            <a:br>
              <a:rPr lang="en-US" dirty="0" smtClean="0"/>
            </a:br>
            <a:r>
              <a:rPr lang="en-US" dirty="0" smtClean="0"/>
              <a:t>that abstracts away the hardware</a:t>
            </a:r>
          </a:p>
          <a:p>
            <a:pPr marL="461963" indent="-461963"/>
            <a:r>
              <a:rPr lang="en-US" dirty="0" smtClean="0"/>
              <a:t>A shared file system with access control</a:t>
            </a:r>
          </a:p>
          <a:p>
            <a:pPr marL="461963" indent="-461963"/>
            <a:r>
              <a:rPr lang="en-US" dirty="0" smtClean="0"/>
              <a:t>Resource allocation from a shared pool</a:t>
            </a:r>
          </a:p>
          <a:p>
            <a:pPr marL="461963" indent="-461963"/>
            <a:r>
              <a:rPr lang="en-US" dirty="0" smtClean="0"/>
              <a:t>Support for powerful programming models</a:t>
            </a:r>
          </a:p>
          <a:p>
            <a:pPr marL="461963" indent="-461963"/>
            <a:r>
              <a:rPr lang="en-US" dirty="0" smtClean="0"/>
              <a:t>Inter-operability with other systems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a:r>
            <a:r>
              <a:rPr smtClean="0"/>
              <a:t>hat Does An OS Buy You?</a:t>
            </a:r>
            <a:endParaRPr lang="en-US" dirty="0"/>
          </a:p>
        </p:txBody>
      </p:sp>
      <p:sp>
        <p:nvSpPr>
          <p:cNvPr id="3" name="Content Placeholder 2"/>
          <p:cNvSpPr>
            <a:spLocks noGrp="1"/>
          </p:cNvSpPr>
          <p:nvPr>
            <p:ph idx="1"/>
          </p:nvPr>
        </p:nvSpPr>
        <p:spPr>
          <a:xfrm>
            <a:off x="457200" y="2667000"/>
            <a:ext cx="8382000" cy="2068259"/>
          </a:xfrm>
        </p:spPr>
        <p:txBody>
          <a:bodyPr/>
          <a:lstStyle/>
          <a:p>
            <a:r>
              <a:rPr lang="en-US" dirty="0" smtClean="0"/>
              <a:t>Scale (within limits) is free</a:t>
            </a:r>
          </a:p>
          <a:p>
            <a:r>
              <a:rPr lang="en-US" dirty="0" smtClean="0"/>
              <a:t>Hardware is someone else’s problem</a:t>
            </a:r>
          </a:p>
          <a:p>
            <a:r>
              <a:rPr lang="en-US" dirty="0" smtClean="0"/>
              <a:t>Running an app == type foo.exe, hit Enter</a:t>
            </a:r>
          </a:p>
          <a:p>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371600"/>
            <a:ext cx="8229600" cy="1143000"/>
          </a:xfrm>
        </p:spPr>
        <p:txBody>
          <a:bodyPr>
            <a:normAutofit fontScale="90000"/>
          </a:bodyPr>
          <a:lstStyle/>
          <a:p>
            <a:r>
              <a:rPr dirty="0" smtClean="0"/>
              <a:t>What Is The Cloud?</a:t>
            </a:r>
            <a:br>
              <a:rPr dirty="0" smtClean="0"/>
            </a:br>
            <a:r>
              <a:rPr dirty="0" smtClean="0"/>
              <a:t>  </a:t>
            </a:r>
            <a:endParaRPr lang="en-US" dirty="0"/>
          </a:p>
        </p:txBody>
      </p:sp>
      <p:sp>
        <p:nvSpPr>
          <p:cNvPr id="2" name="Text Placeholder 1"/>
          <p:cNvSpPr>
            <a:spLocks noGrp="1"/>
          </p:cNvSpPr>
          <p:nvPr>
            <p:ph type="body" sz="quarter" idx="10"/>
          </p:nvPr>
        </p:nvSpPr>
        <p:spPr>
          <a:xfrm>
            <a:off x="533400" y="1981200"/>
            <a:ext cx="8382000" cy="2210862"/>
          </a:xfrm>
        </p:spPr>
        <p:txBody>
          <a:bodyPr/>
          <a:lstStyle/>
          <a:p>
            <a:pPr marL="461963" indent="-461963"/>
            <a:r>
              <a:rPr lang="en-US" dirty="0" smtClean="0"/>
              <a:t>A set of connected servers</a:t>
            </a:r>
          </a:p>
          <a:p>
            <a:pPr marL="461963" indent="-461963"/>
            <a:r>
              <a:rPr lang="en-US" dirty="0" smtClean="0"/>
              <a:t>On which developers can:</a:t>
            </a:r>
          </a:p>
          <a:p>
            <a:pPr marL="860425" lvl="1" indent="-398463"/>
            <a:r>
              <a:rPr lang="en-US" dirty="0" smtClean="0"/>
              <a:t>Install and run services</a:t>
            </a:r>
          </a:p>
          <a:p>
            <a:pPr marL="860425" lvl="1" indent="-398463"/>
            <a:r>
              <a:rPr lang="en-US" dirty="0" smtClean="0"/>
              <a:t>Store and retrieve data</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r>
              <a:rPr dirty="0" smtClean="0"/>
              <a:t>The Reality of Life In The Cloud</a:t>
            </a:r>
            <a:endParaRPr lang="en-US" dirty="0"/>
          </a:p>
        </p:txBody>
      </p:sp>
      <p:grpSp>
        <p:nvGrpSpPr>
          <p:cNvPr id="3" name="Group 22"/>
          <p:cNvGrpSpPr/>
          <p:nvPr/>
        </p:nvGrpSpPr>
        <p:grpSpPr>
          <a:xfrm>
            <a:off x="685800" y="1752600"/>
            <a:ext cx="7696200" cy="609600"/>
            <a:chOff x="1828800" y="1905000"/>
            <a:chExt cx="7696200" cy="609600"/>
          </a:xfrm>
        </p:grpSpPr>
        <p:sp>
          <p:nvSpPr>
            <p:cNvPr id="8" name="Rectangle 7"/>
            <p:cNvSpPr/>
            <p:nvPr/>
          </p:nvSpPr>
          <p:spPr>
            <a:xfrm>
              <a:off x="1828800" y="1905000"/>
              <a:ext cx="914400" cy="609600"/>
            </a:xfrm>
            <a:prstGeom prst="rect">
              <a:avLst/>
            </a:prstGeom>
            <a:gradFill>
              <a:gsLst>
                <a:gs pos="0">
                  <a:srgbClr val="03D4A8"/>
                </a:gs>
                <a:gs pos="25000">
                  <a:srgbClr val="21D6E0"/>
                </a:gs>
                <a:gs pos="75000">
                  <a:srgbClr val="0087E6"/>
                </a:gs>
                <a:gs pos="100000">
                  <a:srgbClr val="005CBF"/>
                </a:gs>
              </a:gsLst>
              <a:lin ang="16200000" scaled="0"/>
            </a:gra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a:solidFill>
                  <a:srgbClr val="FFFFFF"/>
                </a:solidFill>
              </a:endParaRPr>
            </a:p>
          </p:txBody>
        </p:sp>
        <p:sp>
          <p:nvSpPr>
            <p:cNvPr id="14" name="TextBox 13"/>
            <p:cNvSpPr txBox="1"/>
            <p:nvPr/>
          </p:nvSpPr>
          <p:spPr>
            <a:xfrm>
              <a:off x="7328565" y="1981200"/>
              <a:ext cx="2196435" cy="523220"/>
            </a:xfrm>
            <a:prstGeom prst="rect">
              <a:avLst/>
            </a:prstGeom>
            <a:noFill/>
          </p:spPr>
          <p:txBody>
            <a:bodyPr wrap="none" rtlCol="0">
              <a:spAutoFit/>
            </a:bodyPr>
            <a:lstStyle/>
            <a:p>
              <a:r>
                <a:rPr lang="en-US" sz="2800" dirty="0" smtClean="0"/>
                <a:t>Business logic</a:t>
              </a:r>
            </a:p>
          </p:txBody>
        </p:sp>
        <p:sp>
          <p:nvSpPr>
            <p:cNvPr id="17" name="Left Brace 16"/>
            <p:cNvSpPr/>
            <p:nvPr/>
          </p:nvSpPr>
          <p:spPr>
            <a:xfrm flipH="1">
              <a:off x="7086600" y="1981200"/>
              <a:ext cx="228600" cy="533400"/>
            </a:xfrm>
            <a:prstGeom prst="leftBrace">
              <a:avLst>
                <a:gd name="adj1" fmla="val 20801"/>
                <a:gd name="adj2" fmla="val 53896"/>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5" name="Rectangle 24"/>
          <p:cNvSpPr/>
          <p:nvPr/>
        </p:nvSpPr>
        <p:spPr>
          <a:xfrm>
            <a:off x="685800" y="5181600"/>
            <a:ext cx="5181600" cy="4572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rPr>
              <a:t>Datacenter</a:t>
            </a:r>
            <a:endParaRPr lang="en-US" sz="2000" dirty="0">
              <a:solidFill>
                <a:srgbClr val="FFFFFF"/>
              </a:solidFill>
            </a:endParaRPr>
          </a:p>
        </p:txBody>
      </p:sp>
      <p:grpSp>
        <p:nvGrpSpPr>
          <p:cNvPr id="4" name="Group 39"/>
          <p:cNvGrpSpPr/>
          <p:nvPr/>
        </p:nvGrpSpPr>
        <p:grpSpPr>
          <a:xfrm>
            <a:off x="685800" y="4800600"/>
            <a:ext cx="4232641" cy="400110"/>
            <a:chOff x="1828800" y="4800600"/>
            <a:chExt cx="4232641" cy="400110"/>
          </a:xfrm>
        </p:grpSpPr>
        <p:sp>
          <p:nvSpPr>
            <p:cNvPr id="31" name="Rectangle 30"/>
            <p:cNvSpPr/>
            <p:nvPr/>
          </p:nvSpPr>
          <p:spPr>
            <a:xfrm>
              <a:off x="1828800" y="4800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3" name="TextBox 32"/>
            <p:cNvSpPr txBox="1"/>
            <p:nvPr/>
          </p:nvSpPr>
          <p:spPr>
            <a:xfrm>
              <a:off x="2819400" y="4800600"/>
              <a:ext cx="3242041" cy="400110"/>
            </a:xfrm>
            <a:prstGeom prst="rect">
              <a:avLst/>
            </a:prstGeom>
            <a:noFill/>
          </p:spPr>
          <p:txBody>
            <a:bodyPr wrap="none" rtlCol="0">
              <a:spAutoFit/>
            </a:bodyPr>
            <a:lstStyle/>
            <a:p>
              <a:r>
                <a:rPr lang="en-US" sz="2000" dirty="0" smtClean="0"/>
                <a:t>Respond to hardware failures</a:t>
              </a:r>
              <a:endParaRPr lang="en-US" sz="2000" dirty="0"/>
            </a:p>
          </p:txBody>
        </p:sp>
      </p:grpSp>
      <p:grpSp>
        <p:nvGrpSpPr>
          <p:cNvPr id="5" name="Group 41"/>
          <p:cNvGrpSpPr/>
          <p:nvPr/>
        </p:nvGrpSpPr>
        <p:grpSpPr>
          <a:xfrm>
            <a:off x="685800" y="4038600"/>
            <a:ext cx="3338872" cy="400110"/>
            <a:chOff x="1828800" y="4038600"/>
            <a:chExt cx="3338872" cy="400110"/>
          </a:xfrm>
        </p:grpSpPr>
        <p:sp>
          <p:nvSpPr>
            <p:cNvPr id="29" name="Rectangle 28"/>
            <p:cNvSpPr/>
            <p:nvPr/>
          </p:nvSpPr>
          <p:spPr>
            <a:xfrm>
              <a:off x="1828800" y="4038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4" name="TextBox 33"/>
            <p:cNvSpPr txBox="1"/>
            <p:nvPr/>
          </p:nvSpPr>
          <p:spPr>
            <a:xfrm>
              <a:off x="2819400" y="4038600"/>
              <a:ext cx="2348272" cy="400110"/>
            </a:xfrm>
            <a:prstGeom prst="rect">
              <a:avLst/>
            </a:prstGeom>
            <a:noFill/>
          </p:spPr>
          <p:txBody>
            <a:bodyPr wrap="none" rtlCol="0">
              <a:spAutoFit/>
            </a:bodyPr>
            <a:lstStyle/>
            <a:p>
              <a:r>
                <a:rPr lang="en-US" sz="2000" dirty="0" smtClean="0"/>
                <a:t>Add storage capacity</a:t>
              </a:r>
              <a:endParaRPr lang="en-US" sz="2000" dirty="0"/>
            </a:p>
          </p:txBody>
        </p:sp>
      </p:grpSp>
      <p:grpSp>
        <p:nvGrpSpPr>
          <p:cNvPr id="6" name="Group 40"/>
          <p:cNvGrpSpPr/>
          <p:nvPr/>
        </p:nvGrpSpPr>
        <p:grpSpPr>
          <a:xfrm>
            <a:off x="685800" y="4419600"/>
            <a:ext cx="3769118" cy="400110"/>
            <a:chOff x="1828800" y="4419600"/>
            <a:chExt cx="3769118" cy="400110"/>
          </a:xfrm>
        </p:grpSpPr>
        <p:sp>
          <p:nvSpPr>
            <p:cNvPr id="7" name="Rectangle 6"/>
            <p:cNvSpPr/>
            <p:nvPr/>
          </p:nvSpPr>
          <p:spPr>
            <a:xfrm>
              <a:off x="1828800" y="4419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5" name="TextBox 34"/>
            <p:cNvSpPr txBox="1"/>
            <p:nvPr/>
          </p:nvSpPr>
          <p:spPr>
            <a:xfrm>
              <a:off x="2819400" y="4419600"/>
              <a:ext cx="2778518" cy="400110"/>
            </a:xfrm>
            <a:prstGeom prst="rect">
              <a:avLst/>
            </a:prstGeom>
            <a:noFill/>
          </p:spPr>
          <p:txBody>
            <a:bodyPr wrap="none" rtlCol="0">
              <a:spAutoFit/>
            </a:bodyPr>
            <a:lstStyle/>
            <a:p>
              <a:r>
                <a:rPr lang="en-US" sz="2000" dirty="0" smtClean="0"/>
                <a:t>Handle increase in traffic</a:t>
              </a:r>
              <a:endParaRPr lang="en-US" sz="2000" dirty="0"/>
            </a:p>
          </p:txBody>
        </p:sp>
      </p:grpSp>
      <p:grpSp>
        <p:nvGrpSpPr>
          <p:cNvPr id="9" name="Group 42"/>
          <p:cNvGrpSpPr/>
          <p:nvPr/>
        </p:nvGrpSpPr>
        <p:grpSpPr>
          <a:xfrm>
            <a:off x="685800" y="3657600"/>
            <a:ext cx="3748471" cy="400110"/>
            <a:chOff x="1828800" y="3657600"/>
            <a:chExt cx="3748471" cy="400110"/>
          </a:xfrm>
        </p:grpSpPr>
        <p:sp>
          <p:nvSpPr>
            <p:cNvPr id="28" name="Rectangle 27"/>
            <p:cNvSpPr/>
            <p:nvPr/>
          </p:nvSpPr>
          <p:spPr>
            <a:xfrm>
              <a:off x="1828800" y="3657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6" name="TextBox 35"/>
            <p:cNvSpPr txBox="1"/>
            <p:nvPr/>
          </p:nvSpPr>
          <p:spPr>
            <a:xfrm>
              <a:off x="2819400" y="3657600"/>
              <a:ext cx="2757871" cy="400110"/>
            </a:xfrm>
            <a:prstGeom prst="rect">
              <a:avLst/>
            </a:prstGeom>
            <a:noFill/>
          </p:spPr>
          <p:txBody>
            <a:bodyPr wrap="none" rtlCol="0">
              <a:spAutoFit/>
            </a:bodyPr>
            <a:lstStyle/>
            <a:p>
              <a:r>
                <a:rPr lang="en-US" sz="2000" dirty="0" smtClean="0"/>
                <a:t>Diagnose service failures</a:t>
              </a:r>
              <a:endParaRPr lang="en-US" sz="2000" dirty="0"/>
            </a:p>
          </p:txBody>
        </p:sp>
      </p:grpSp>
      <p:grpSp>
        <p:nvGrpSpPr>
          <p:cNvPr id="10" name="Group 43"/>
          <p:cNvGrpSpPr/>
          <p:nvPr/>
        </p:nvGrpSpPr>
        <p:grpSpPr>
          <a:xfrm>
            <a:off x="685800" y="3276600"/>
            <a:ext cx="3011513" cy="400110"/>
            <a:chOff x="1828800" y="3276600"/>
            <a:chExt cx="3011513" cy="400110"/>
          </a:xfrm>
        </p:grpSpPr>
        <p:sp>
          <p:nvSpPr>
            <p:cNvPr id="27" name="Rectangle 26"/>
            <p:cNvSpPr/>
            <p:nvPr/>
          </p:nvSpPr>
          <p:spPr>
            <a:xfrm>
              <a:off x="1828800" y="3276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7" name="TextBox 36"/>
            <p:cNvSpPr txBox="1"/>
            <p:nvPr/>
          </p:nvSpPr>
          <p:spPr>
            <a:xfrm>
              <a:off x="2846562" y="3276600"/>
              <a:ext cx="1993751" cy="400110"/>
            </a:xfrm>
            <a:prstGeom prst="rect">
              <a:avLst/>
            </a:prstGeom>
            <a:noFill/>
          </p:spPr>
          <p:txBody>
            <a:bodyPr wrap="none" rtlCol="0">
              <a:spAutoFit/>
            </a:bodyPr>
            <a:lstStyle/>
            <a:p>
              <a:r>
                <a:rPr lang="en-US" sz="2000" dirty="0" smtClean="0"/>
                <a:t>Apply OS patches</a:t>
              </a:r>
              <a:endParaRPr lang="en-US" sz="2000" dirty="0"/>
            </a:p>
          </p:txBody>
        </p:sp>
      </p:grpSp>
      <p:grpSp>
        <p:nvGrpSpPr>
          <p:cNvPr id="11" name="Group 44"/>
          <p:cNvGrpSpPr/>
          <p:nvPr/>
        </p:nvGrpSpPr>
        <p:grpSpPr>
          <a:xfrm>
            <a:off x="685800" y="2895600"/>
            <a:ext cx="5031835" cy="400110"/>
            <a:chOff x="1828800" y="2895600"/>
            <a:chExt cx="5031835" cy="400110"/>
          </a:xfrm>
        </p:grpSpPr>
        <p:sp>
          <p:nvSpPr>
            <p:cNvPr id="26" name="Rectangle 25"/>
            <p:cNvSpPr/>
            <p:nvPr/>
          </p:nvSpPr>
          <p:spPr>
            <a:xfrm>
              <a:off x="1828800" y="2895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8" name="TextBox 37"/>
            <p:cNvSpPr txBox="1"/>
            <p:nvPr/>
          </p:nvSpPr>
          <p:spPr>
            <a:xfrm>
              <a:off x="2819400" y="2895600"/>
              <a:ext cx="4041235" cy="400110"/>
            </a:xfrm>
            <a:prstGeom prst="rect">
              <a:avLst/>
            </a:prstGeom>
            <a:noFill/>
          </p:spPr>
          <p:txBody>
            <a:bodyPr wrap="none" rtlCol="0">
              <a:spAutoFit/>
            </a:bodyPr>
            <a:lstStyle/>
            <a:p>
              <a:r>
                <a:rPr lang="en-US" sz="2000" dirty="0" smtClean="0"/>
                <a:t>Perform live upgrade for new feature</a:t>
              </a:r>
              <a:endParaRPr lang="en-US" sz="2000" dirty="0"/>
            </a:p>
          </p:txBody>
        </p:sp>
      </p:grpSp>
      <p:grpSp>
        <p:nvGrpSpPr>
          <p:cNvPr id="12" name="Group 45"/>
          <p:cNvGrpSpPr/>
          <p:nvPr/>
        </p:nvGrpSpPr>
        <p:grpSpPr>
          <a:xfrm>
            <a:off x="685800" y="2514600"/>
            <a:ext cx="3386320" cy="400110"/>
            <a:chOff x="1828800" y="2514600"/>
            <a:chExt cx="3386320" cy="400110"/>
          </a:xfrm>
        </p:grpSpPr>
        <p:sp>
          <p:nvSpPr>
            <p:cNvPr id="30" name="Rectangle 29"/>
            <p:cNvSpPr/>
            <p:nvPr/>
          </p:nvSpPr>
          <p:spPr>
            <a:xfrm>
              <a:off x="1828800" y="2514600"/>
              <a:ext cx="914400" cy="3810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39" name="TextBox 38"/>
            <p:cNvSpPr txBox="1"/>
            <p:nvPr/>
          </p:nvSpPr>
          <p:spPr>
            <a:xfrm>
              <a:off x="2819400" y="2514600"/>
              <a:ext cx="2395720" cy="400110"/>
            </a:xfrm>
            <a:prstGeom prst="rect">
              <a:avLst/>
            </a:prstGeom>
            <a:noFill/>
          </p:spPr>
          <p:txBody>
            <a:bodyPr wrap="none" rtlCol="0">
              <a:spAutoFit/>
            </a:bodyPr>
            <a:lstStyle/>
            <a:p>
              <a:r>
                <a:rPr lang="en-US" sz="2000" dirty="0" smtClean="0"/>
                <a:t>Expand to new locale</a:t>
              </a:r>
              <a:endParaRPr lang="en-US" sz="2000" dirty="0"/>
            </a:p>
          </p:txBody>
        </p:sp>
      </p:grpSp>
      <p:grpSp>
        <p:nvGrpSpPr>
          <p:cNvPr id="13" name="Group 50"/>
          <p:cNvGrpSpPr/>
          <p:nvPr/>
        </p:nvGrpSpPr>
        <p:grpSpPr>
          <a:xfrm>
            <a:off x="685800" y="2176046"/>
            <a:ext cx="7924800" cy="2929354"/>
            <a:chOff x="1828800" y="2176046"/>
            <a:chExt cx="7924800" cy="2929354"/>
          </a:xfrm>
        </p:grpSpPr>
        <p:grpSp>
          <p:nvGrpSpPr>
            <p:cNvPr id="18" name="Group 21"/>
            <p:cNvGrpSpPr/>
            <p:nvPr/>
          </p:nvGrpSpPr>
          <p:grpSpPr>
            <a:xfrm>
              <a:off x="7086600" y="2514600"/>
              <a:ext cx="2667000" cy="2590800"/>
              <a:chOff x="7086600" y="2514600"/>
              <a:chExt cx="2667000" cy="2590800"/>
            </a:xfrm>
          </p:grpSpPr>
          <p:sp>
            <p:nvSpPr>
              <p:cNvPr id="15" name="TextBox 14"/>
              <p:cNvSpPr txBox="1"/>
              <p:nvPr/>
            </p:nvSpPr>
            <p:spPr>
              <a:xfrm>
                <a:off x="7373910" y="3276600"/>
                <a:ext cx="2379690" cy="954107"/>
              </a:xfrm>
              <a:prstGeom prst="rect">
                <a:avLst/>
              </a:prstGeom>
              <a:noFill/>
            </p:spPr>
            <p:txBody>
              <a:bodyPr wrap="none" rtlCol="0">
                <a:spAutoFit/>
              </a:bodyPr>
              <a:lstStyle/>
              <a:p>
                <a:r>
                  <a:rPr lang="en-US" sz="2800" dirty="0" smtClean="0"/>
                  <a:t>Service “glue”</a:t>
                </a:r>
              </a:p>
              <a:p>
                <a:r>
                  <a:rPr lang="en-US" sz="2800" dirty="0" smtClean="0"/>
                  <a:t>and operations</a:t>
                </a:r>
                <a:endParaRPr lang="en-US" sz="2800" dirty="0"/>
              </a:p>
            </p:txBody>
          </p:sp>
          <p:sp>
            <p:nvSpPr>
              <p:cNvPr id="16" name="Left Brace 15"/>
              <p:cNvSpPr/>
              <p:nvPr/>
            </p:nvSpPr>
            <p:spPr>
              <a:xfrm flipH="1">
                <a:off x="7086600" y="2514600"/>
                <a:ext cx="228600" cy="2590800"/>
              </a:xfrm>
              <a:prstGeom prst="leftBrace">
                <a:avLst>
                  <a:gd name="adj1" fmla="val 20801"/>
                  <a:gd name="adj2" fmla="val 4880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 name="Group 47"/>
            <p:cNvGrpSpPr/>
            <p:nvPr/>
          </p:nvGrpSpPr>
          <p:grpSpPr>
            <a:xfrm>
              <a:off x="1828800" y="2176046"/>
              <a:ext cx="1329154" cy="338554"/>
              <a:chOff x="1828800" y="2557046"/>
              <a:chExt cx="1329154" cy="338554"/>
            </a:xfrm>
          </p:grpSpPr>
          <p:sp>
            <p:nvSpPr>
              <p:cNvPr id="49" name="Rectangle 48"/>
              <p:cNvSpPr/>
              <p:nvPr/>
            </p:nvSpPr>
            <p:spPr>
              <a:xfrm>
                <a:off x="1828800" y="2743200"/>
                <a:ext cx="914400" cy="152400"/>
              </a:xfrm>
              <a:prstGeom prst="rect">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ndParaRPr>
              </a:p>
            </p:txBody>
          </p:sp>
          <p:sp>
            <p:nvSpPr>
              <p:cNvPr id="50" name="TextBox 49"/>
              <p:cNvSpPr txBox="1"/>
              <p:nvPr/>
            </p:nvSpPr>
            <p:spPr>
              <a:xfrm>
                <a:off x="2819400" y="2557046"/>
                <a:ext cx="338554" cy="338554"/>
              </a:xfrm>
              <a:prstGeom prst="rect">
                <a:avLst/>
              </a:prstGeom>
              <a:noFill/>
            </p:spPr>
            <p:txBody>
              <a:bodyPr wrap="none" rtlCol="0">
                <a:spAutoFit/>
              </a:bodyPr>
              <a:lstStyle/>
              <a:p>
                <a:r>
                  <a:rPr lang="en-US" sz="1600" dirty="0" smtClean="0"/>
                  <a:t>…</a:t>
                </a:r>
              </a:p>
            </p:txBody>
          </p:sp>
        </p:gr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_rels/theme5.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MIX09_Template_4x3">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cene3d>
          <a:camera prst="orthographicFront" fov="0">
            <a:rot lat="0" lon="0" rev="0"/>
          </a:camera>
          <a:lightRig rig="glow" dir="t">
            <a:rot lat="0" lon="0" rev="6360000"/>
          </a:lightRig>
        </a:scene3d>
        <a:sp3d prstMaterial="flat">
          <a:bevelT w="95250" h="101600"/>
          <a:contourClr>
            <a:schemeClr val="accent2">
              <a:satMod val="300000"/>
            </a:schemeClr>
          </a:contourClr>
        </a:sp3d>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gradFill>
              <a:gsLst>
                <a:gs pos="62000">
                  <a:schemeClr val="tx1"/>
                </a:gs>
                <a:gs pos="88000">
                  <a:schemeClr val="tx1"/>
                </a:gs>
              </a:gsLst>
              <a:lin ang="5400000" scaled="0"/>
            </a:gra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smtClean="0">
            <a:gradFill>
              <a:gsLst>
                <a:gs pos="70000">
                  <a:schemeClr val="tx1"/>
                </a:gs>
                <a:gs pos="100000">
                  <a:schemeClr val="tx1"/>
                </a:gs>
              </a:gsLst>
              <a:lin ang="16200000" scaled="0"/>
            </a:gradFill>
          </a:defRPr>
        </a:defPPr>
      </a:lstStyle>
    </a:txDef>
  </a:objectDefaults>
  <a:extraClrSchemeLst/>
</a:theme>
</file>

<file path=ppt/theme/theme2.xml><?xml version="1.0" encoding="utf-8"?>
<a:theme xmlns:a="http://schemas.openxmlformats.org/drawingml/2006/main" name="White with Courier font for code slides">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White with Courier font for code slides">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2_White with Courier font for code slides">
  <a:themeElements>
    <a:clrScheme name="MIX09">
      <a:dk1>
        <a:srgbClr val="000000"/>
      </a:dk1>
      <a:lt1>
        <a:srgbClr val="FFFFFF"/>
      </a:lt1>
      <a:dk2>
        <a:srgbClr val="050595"/>
      </a:dk2>
      <a:lt2>
        <a:srgbClr val="FFFF99"/>
      </a:lt2>
      <a:accent1>
        <a:srgbClr val="339900"/>
      </a:accent1>
      <a:accent2>
        <a:srgbClr val="00CCFF"/>
      </a:accent2>
      <a:accent3>
        <a:srgbClr val="FF0066"/>
      </a:accent3>
      <a:accent4>
        <a:srgbClr val="D1CC00"/>
      </a:accent4>
      <a:accent5>
        <a:srgbClr val="FF6600"/>
      </a:accent5>
      <a:accent6>
        <a:srgbClr val="80808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16E2A845379A4BB288ECD1484CD933" ma:contentTypeVersion="0" ma:contentTypeDescription="Create a new document." ma:contentTypeScope="" ma:versionID="0fca8ff04065eac24f54eca0bef956d4">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6D3513C-AB08-40CC-96E0-D16859C2761A}">
  <ds:schemaRefs>
    <ds:schemaRef ds:uri="http://schemas.microsoft.com/sharepoint/v3/contenttype/forms"/>
  </ds:schemaRefs>
</ds:datastoreItem>
</file>

<file path=customXml/itemProps2.xml><?xml version="1.0" encoding="utf-8"?>
<ds:datastoreItem xmlns:ds="http://schemas.openxmlformats.org/officeDocument/2006/customXml" ds:itemID="{004F0B93-53FA-4B9E-ABF7-44F44B22A85E}">
  <ds:schemaRefs>
    <ds:schemaRef ds:uri="http://schemas.microsoft.com/office/2006/metadata/properties"/>
  </ds:schemaRefs>
</ds:datastoreItem>
</file>

<file path=customXml/itemProps3.xml><?xml version="1.0" encoding="utf-8"?>
<ds:datastoreItem xmlns:ds="http://schemas.openxmlformats.org/officeDocument/2006/customXml" ds:itemID="{964498A3-A6EE-4151-9C5D-F197161278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MIX09_Template_4x3</Template>
  <TotalTime>2558</TotalTime>
  <Words>1209</Words>
  <Application>Microsoft Office PowerPoint</Application>
  <PresentationFormat>On-screen Show (4:3)</PresentationFormat>
  <Paragraphs>211</Paragraphs>
  <Slides>25</Slides>
  <Notes>21</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MIX09_Template_4x3</vt:lpstr>
      <vt:lpstr>White with Courier font for code slides</vt:lpstr>
      <vt:lpstr>1_White with Courier font for code slides</vt:lpstr>
      <vt:lpstr>2_White with Courier font for code slides</vt:lpstr>
      <vt:lpstr>Flow</vt:lpstr>
      <vt:lpstr>Slide 1</vt:lpstr>
      <vt:lpstr>Processing....</vt:lpstr>
      <vt:lpstr>Slide 3</vt:lpstr>
      <vt:lpstr>Agenda   </vt:lpstr>
      <vt:lpstr>What Is Windows Azure?   </vt:lpstr>
      <vt:lpstr>What Is An Operating System?</vt:lpstr>
      <vt:lpstr>What Does An OS Buy You?</vt:lpstr>
      <vt:lpstr>What Is The Cloud?   </vt:lpstr>
      <vt:lpstr>The Reality of Life In The Cloud</vt:lpstr>
      <vt:lpstr>The Reality of Life In The Cloud</vt:lpstr>
      <vt:lpstr>What's Missing? An operating system for the cloud:</vt:lpstr>
      <vt:lpstr>What's In The Cloud OS? </vt:lpstr>
      <vt:lpstr>What Does The Developer Get?</vt:lpstr>
      <vt:lpstr>What Is Windows Azure?   </vt:lpstr>
      <vt:lpstr>Developer Experience Rich &amp; Familiar </vt:lpstr>
      <vt:lpstr>Demo: Thumbnail Generator</vt:lpstr>
      <vt:lpstr>New @ Mix: Full Trust </vt:lpstr>
      <vt:lpstr>New @ Mix: Geo-location</vt:lpstr>
      <vt:lpstr>Service Management Automated</vt:lpstr>
      <vt:lpstr>Storage Scalable &amp; Available</vt:lpstr>
      <vt:lpstr>Speaking Of Database …</vt:lpstr>
      <vt:lpstr>Putting It All Together Architectures for scalable, reliable services</vt:lpstr>
      <vt:lpstr>Takeaways: Windows Azure Is</vt:lpstr>
      <vt:lpstr>Slide 24</vt:lpstr>
      <vt:lpstr>Slide 25</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T07F: Overview of Windows Azure</dc:title>
  <dc:subject>MIX 09</dc:subject>
  <dc:creator>Manuvir Das</dc:creator>
  <dc:description>Template: Mitchell Derrey, Silver Fox Productions
Formatting:
Event Date: March 18-20, 2009
Event Location: The Venetian Resort Casino, Las Vegas, NV
Audience: External</dc:description>
  <cp:lastModifiedBy>MEGANATHAN</cp:lastModifiedBy>
  <cp:revision>185</cp:revision>
  <dcterms:created xsi:type="dcterms:W3CDTF">2009-03-03T22:42:29Z</dcterms:created>
  <dcterms:modified xsi:type="dcterms:W3CDTF">2010-02-28T16:06:02Z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0x0101005C16E2A845379A4BB288ECD1484CD933</vt:lpwstr>
  </property>
</Properties>
</file>